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2.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3.xml" ContentType="application/vnd.openxmlformats-officedocument.presentationml.comments+xml"/>
  <Override PartName="/ppt/notesSlides/notesSlide22.xml" ContentType="application/vnd.openxmlformats-officedocument.presentationml.notesSlide+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24"/>
  </p:notesMasterIdLst>
  <p:handoutMasterIdLst>
    <p:handoutMasterId r:id="rId25"/>
  </p:handoutMasterIdLst>
  <p:sldIdLst>
    <p:sldId id="322" r:id="rId2"/>
    <p:sldId id="350" r:id="rId3"/>
    <p:sldId id="357" r:id="rId4"/>
    <p:sldId id="330" r:id="rId5"/>
    <p:sldId id="326" r:id="rId6"/>
    <p:sldId id="358" r:id="rId7"/>
    <p:sldId id="360" r:id="rId8"/>
    <p:sldId id="361" r:id="rId9"/>
    <p:sldId id="351" r:id="rId10"/>
    <p:sldId id="356" r:id="rId11"/>
    <p:sldId id="359" r:id="rId12"/>
    <p:sldId id="362" r:id="rId13"/>
    <p:sldId id="352" r:id="rId14"/>
    <p:sldId id="349" r:id="rId15"/>
    <p:sldId id="363" r:id="rId16"/>
    <p:sldId id="353" r:id="rId17"/>
    <p:sldId id="297" r:id="rId18"/>
    <p:sldId id="335" r:id="rId19"/>
    <p:sldId id="343" r:id="rId20"/>
    <p:sldId id="329" r:id="rId21"/>
    <p:sldId id="346" r:id="rId22"/>
    <p:sldId id="333" r:id="rId23"/>
  </p:sldIdLst>
  <p:sldSz cx="12190413" cy="6859588"/>
  <p:notesSz cx="6858000" cy="9144000"/>
  <p:embeddedFontLst>
    <p:embeddedFont>
      <p:font typeface="굴림체" panose="020B0609000101010101" pitchFamily="49" charset="-127"/>
      <p:regular r:id="rId26"/>
    </p:embeddedFont>
    <p:embeddedFont>
      <p:font typeface="맑은 고딕" panose="020B0503020000020004" pitchFamily="34" charset="-127"/>
      <p:regular r:id="rId27"/>
      <p:bold r:id="rId28"/>
    </p:embeddedFon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Noto Sans" panose="020B0604020202020204" charset="0"/>
      <p:regular r:id="rId35"/>
      <p:bold r:id="rId36"/>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0" clrIdx="0">
    <p:extLst>
      <p:ext uri="{19B8F6BF-5375-455C-9EA6-DF929625EA0E}">
        <p15:presenceInfo xmlns:p15="http://schemas.microsoft.com/office/powerpoint/2012/main" userId="Dennis" providerId="None"/>
      </p:ext>
    </p:extLst>
  </p:cmAuthor>
  <p:cmAuthor id="2" name="Bhavika Patil" initials="BP" lastIdx="8" clrIdx="1">
    <p:extLst>
      <p:ext uri="{19B8F6BF-5375-455C-9EA6-DF929625EA0E}">
        <p15:presenceInfo xmlns:p15="http://schemas.microsoft.com/office/powerpoint/2012/main" userId="3ed58aafd2162d34" providerId="Windows Live"/>
      </p:ext>
    </p:extLst>
  </p:cmAuthor>
  <p:cmAuthor id="3" name="Cindy Guo" initials="CG" lastIdx="1" clrIdx="2">
    <p:extLst>
      <p:ext uri="{19B8F6BF-5375-455C-9EA6-DF929625EA0E}">
        <p15:presenceInfo xmlns:p15="http://schemas.microsoft.com/office/powerpoint/2012/main" userId="553f1c3246cb4c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70505" autoAdjust="0"/>
  </p:normalViewPr>
  <p:slideViewPr>
    <p:cSldViewPr snapToGrid="0">
      <p:cViewPr>
        <p:scale>
          <a:sx n="87" d="100"/>
          <a:sy n="87" d="100"/>
        </p:scale>
        <p:origin x="708" y="-198"/>
      </p:cViewPr>
      <p:guideLst>
        <p:guide orient="horz" pos="2160"/>
        <p:guide pos="2880"/>
        <p:guide orient="horz" pos="2161"/>
        <p:guide pos="3840"/>
      </p:guideLst>
    </p:cSldViewPr>
  </p:slideViewPr>
  <p:notesTextViewPr>
    <p:cViewPr>
      <p:scale>
        <a:sx n="3" d="2"/>
        <a:sy n="3" d="2"/>
      </p:scale>
      <p:origin x="0" y="-3648"/>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04-11T15:41:06.208" idx="6">
    <p:pos x="10" y="10"/>
    <p:text>Cindy is going to fix the axis and the legends</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4-11T02:49:20.084" idx="20">
    <p:pos x="10" y="10"/>
    <p:text>Bhavika update only slide.</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4-11T02:48:45.357" idx="18">
    <p:pos x="10" y="10"/>
    <p:text>Previous copy for deletion</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4-11T02:49:09.654" idx="19">
    <p:pos x="10" y="10"/>
    <p:text>Dennis animated copy with notes</p:text>
    <p:extLst>
      <p:ext uri="{C676402C-5697-4E1C-873F-D02D1690AC5C}">
        <p15:threadingInfo xmlns:p15="http://schemas.microsoft.com/office/powerpoint/2012/main" timeZoneBias="24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01704-5DB2-4F14-8F12-51FF92A1243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99C9120-2953-4682-BDF0-9FEB3F691748}">
      <dgm:prSet/>
      <dgm:spPr/>
      <dgm:t>
        <a:bodyPr/>
        <a:lstStyle/>
        <a:p>
          <a:r>
            <a:rPr lang="en-US" dirty="0"/>
            <a:t>The primary objective: To determine which features are important to TOR to produce more wins </a:t>
          </a:r>
        </a:p>
      </dgm:t>
    </dgm:pt>
    <dgm:pt modelId="{99CD7477-A559-4981-BDBB-5A747C72C30E}" type="parTrans" cxnId="{3B5EF023-AAEE-4867-BF15-F82B2163A2AA}">
      <dgm:prSet/>
      <dgm:spPr/>
      <dgm:t>
        <a:bodyPr/>
        <a:lstStyle/>
        <a:p>
          <a:endParaRPr lang="en-US"/>
        </a:p>
      </dgm:t>
    </dgm:pt>
    <dgm:pt modelId="{0F2F167F-D708-4105-AE68-39C7AB926E26}" type="sibTrans" cxnId="{3B5EF023-AAEE-4867-BF15-F82B2163A2AA}">
      <dgm:prSet/>
      <dgm:spPr/>
      <dgm:t>
        <a:bodyPr/>
        <a:lstStyle/>
        <a:p>
          <a:endParaRPr lang="en-US"/>
        </a:p>
      </dgm:t>
    </dgm:pt>
    <dgm:pt modelId="{4830969D-6EA6-4551-8514-AF8CF83C0CD5}">
      <dgm:prSet/>
      <dgm:spPr/>
      <dgm:t>
        <a:bodyPr/>
        <a:lstStyle/>
        <a:p>
          <a:r>
            <a:rPr lang="en-US" dirty="0"/>
            <a:t>The secondary objective: To review team players’ performance-to-cost effectiveness</a:t>
          </a:r>
        </a:p>
      </dgm:t>
    </dgm:pt>
    <dgm:pt modelId="{118FA02F-7356-4801-8F14-E0FB82CAEF34}" type="parTrans" cxnId="{A66C3C64-2AC1-488A-9CBB-BF77A5826A8D}">
      <dgm:prSet/>
      <dgm:spPr/>
      <dgm:t>
        <a:bodyPr/>
        <a:lstStyle/>
        <a:p>
          <a:endParaRPr lang="en-US"/>
        </a:p>
      </dgm:t>
    </dgm:pt>
    <dgm:pt modelId="{503A1A05-9D00-400D-ABB4-5DA1C6C6D5CB}" type="sibTrans" cxnId="{A66C3C64-2AC1-488A-9CBB-BF77A5826A8D}">
      <dgm:prSet/>
      <dgm:spPr/>
      <dgm:t>
        <a:bodyPr/>
        <a:lstStyle/>
        <a:p>
          <a:endParaRPr lang="en-US"/>
        </a:p>
      </dgm:t>
    </dgm:pt>
    <dgm:pt modelId="{40253BBF-B7B4-423B-9FE5-B29B4FBC9386}" type="pres">
      <dgm:prSet presAssocID="{27D01704-5DB2-4F14-8F12-51FF92A12433}" presName="root" presStyleCnt="0">
        <dgm:presLayoutVars>
          <dgm:dir/>
          <dgm:resizeHandles val="exact"/>
        </dgm:presLayoutVars>
      </dgm:prSet>
      <dgm:spPr/>
    </dgm:pt>
    <dgm:pt modelId="{102C038A-6A06-497C-AD58-AD20461BB9FF}" type="pres">
      <dgm:prSet presAssocID="{799C9120-2953-4682-BDF0-9FEB3F691748}" presName="compNode" presStyleCnt="0"/>
      <dgm:spPr/>
    </dgm:pt>
    <dgm:pt modelId="{14894D0D-9B5D-4858-93F5-C1101D18AB90}" type="pres">
      <dgm:prSet presAssocID="{799C9120-2953-4682-BDF0-9FEB3F691748}" presName="bgRect" presStyleLbl="bgShp" presStyleIdx="0" presStyleCnt="2"/>
      <dgm:spPr/>
    </dgm:pt>
    <dgm:pt modelId="{2683F43A-E38D-4961-A0F9-1605C6945FD0}" type="pres">
      <dgm:prSet presAssocID="{799C9120-2953-4682-BDF0-9FEB3F6917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4A2010D-97D4-4EC6-A5E0-6D434057D422}" type="pres">
      <dgm:prSet presAssocID="{799C9120-2953-4682-BDF0-9FEB3F691748}" presName="spaceRect" presStyleCnt="0"/>
      <dgm:spPr/>
    </dgm:pt>
    <dgm:pt modelId="{EC8501CF-53D3-4CD1-9982-9C56B578E51C}" type="pres">
      <dgm:prSet presAssocID="{799C9120-2953-4682-BDF0-9FEB3F691748}" presName="parTx" presStyleLbl="revTx" presStyleIdx="0" presStyleCnt="2">
        <dgm:presLayoutVars>
          <dgm:chMax val="0"/>
          <dgm:chPref val="0"/>
        </dgm:presLayoutVars>
      </dgm:prSet>
      <dgm:spPr/>
    </dgm:pt>
    <dgm:pt modelId="{F1603BBE-71DC-4551-83C3-9F9A7F345C1D}" type="pres">
      <dgm:prSet presAssocID="{0F2F167F-D708-4105-AE68-39C7AB926E26}" presName="sibTrans" presStyleCnt="0"/>
      <dgm:spPr/>
    </dgm:pt>
    <dgm:pt modelId="{065B867D-406B-4148-B5C7-738C11844C02}" type="pres">
      <dgm:prSet presAssocID="{4830969D-6EA6-4551-8514-AF8CF83C0CD5}" presName="compNode" presStyleCnt="0"/>
      <dgm:spPr/>
    </dgm:pt>
    <dgm:pt modelId="{83617EE4-B004-402F-A483-74015FFBD04C}" type="pres">
      <dgm:prSet presAssocID="{4830969D-6EA6-4551-8514-AF8CF83C0CD5}" presName="bgRect" presStyleLbl="bgShp" presStyleIdx="1" presStyleCnt="2"/>
      <dgm:spPr/>
    </dgm:pt>
    <dgm:pt modelId="{111CA7FE-17A9-4081-B143-1EFF1BB61916}" type="pres">
      <dgm:prSet presAssocID="{4830969D-6EA6-4551-8514-AF8CF83C0CD5}"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ce"/>
        </a:ext>
      </dgm:extLst>
    </dgm:pt>
    <dgm:pt modelId="{1B5034CE-1D0F-4E8B-B00A-CF3029C285C1}" type="pres">
      <dgm:prSet presAssocID="{4830969D-6EA6-4551-8514-AF8CF83C0CD5}" presName="spaceRect" presStyleCnt="0"/>
      <dgm:spPr/>
    </dgm:pt>
    <dgm:pt modelId="{E7CF671E-8636-4BA9-88F8-4415716E67F4}" type="pres">
      <dgm:prSet presAssocID="{4830969D-6EA6-4551-8514-AF8CF83C0CD5}" presName="parTx" presStyleLbl="revTx" presStyleIdx="1" presStyleCnt="2">
        <dgm:presLayoutVars>
          <dgm:chMax val="0"/>
          <dgm:chPref val="0"/>
        </dgm:presLayoutVars>
      </dgm:prSet>
      <dgm:spPr/>
    </dgm:pt>
  </dgm:ptLst>
  <dgm:cxnLst>
    <dgm:cxn modelId="{3B5EF023-AAEE-4867-BF15-F82B2163A2AA}" srcId="{27D01704-5DB2-4F14-8F12-51FF92A12433}" destId="{799C9120-2953-4682-BDF0-9FEB3F691748}" srcOrd="0" destOrd="0" parTransId="{99CD7477-A559-4981-BDBB-5A747C72C30E}" sibTransId="{0F2F167F-D708-4105-AE68-39C7AB926E26}"/>
    <dgm:cxn modelId="{298AD22A-7AF0-4A41-81E5-2F58E160D515}" type="presOf" srcId="{799C9120-2953-4682-BDF0-9FEB3F691748}" destId="{EC8501CF-53D3-4CD1-9982-9C56B578E51C}" srcOrd="0" destOrd="0" presId="urn:microsoft.com/office/officeart/2018/2/layout/IconVerticalSolidList"/>
    <dgm:cxn modelId="{A66C3C64-2AC1-488A-9CBB-BF77A5826A8D}" srcId="{27D01704-5DB2-4F14-8F12-51FF92A12433}" destId="{4830969D-6EA6-4551-8514-AF8CF83C0CD5}" srcOrd="1" destOrd="0" parTransId="{118FA02F-7356-4801-8F14-E0FB82CAEF34}" sibTransId="{503A1A05-9D00-400D-ABB4-5DA1C6C6D5CB}"/>
    <dgm:cxn modelId="{1F874A73-C9CD-4FD7-BFF6-4DE578297E5E}" type="presOf" srcId="{27D01704-5DB2-4F14-8F12-51FF92A12433}" destId="{40253BBF-B7B4-423B-9FE5-B29B4FBC9386}" srcOrd="0" destOrd="0" presId="urn:microsoft.com/office/officeart/2018/2/layout/IconVerticalSolidList"/>
    <dgm:cxn modelId="{00FFB67B-3698-42AA-8394-7C37CE791D66}" type="presOf" srcId="{4830969D-6EA6-4551-8514-AF8CF83C0CD5}" destId="{E7CF671E-8636-4BA9-88F8-4415716E67F4}" srcOrd="0" destOrd="0" presId="urn:microsoft.com/office/officeart/2018/2/layout/IconVerticalSolidList"/>
    <dgm:cxn modelId="{9C0C1E17-D54E-4365-9F07-B44DEEB2E0FC}" type="presParOf" srcId="{40253BBF-B7B4-423B-9FE5-B29B4FBC9386}" destId="{102C038A-6A06-497C-AD58-AD20461BB9FF}" srcOrd="0" destOrd="0" presId="urn:microsoft.com/office/officeart/2018/2/layout/IconVerticalSolidList"/>
    <dgm:cxn modelId="{73C78A42-FF30-45A8-B8BC-BCF212B12A6E}" type="presParOf" srcId="{102C038A-6A06-497C-AD58-AD20461BB9FF}" destId="{14894D0D-9B5D-4858-93F5-C1101D18AB90}" srcOrd="0" destOrd="0" presId="urn:microsoft.com/office/officeart/2018/2/layout/IconVerticalSolidList"/>
    <dgm:cxn modelId="{8758F849-93FC-4FE6-9EDF-C0BC8E9DCA08}" type="presParOf" srcId="{102C038A-6A06-497C-AD58-AD20461BB9FF}" destId="{2683F43A-E38D-4961-A0F9-1605C6945FD0}" srcOrd="1" destOrd="0" presId="urn:microsoft.com/office/officeart/2018/2/layout/IconVerticalSolidList"/>
    <dgm:cxn modelId="{ACDBCF5F-6C34-4E2C-AAD6-6CCF55F42E34}" type="presParOf" srcId="{102C038A-6A06-497C-AD58-AD20461BB9FF}" destId="{C4A2010D-97D4-4EC6-A5E0-6D434057D422}" srcOrd="2" destOrd="0" presId="urn:microsoft.com/office/officeart/2018/2/layout/IconVerticalSolidList"/>
    <dgm:cxn modelId="{E6728ABE-D785-4E58-A901-CE4572FBC90C}" type="presParOf" srcId="{102C038A-6A06-497C-AD58-AD20461BB9FF}" destId="{EC8501CF-53D3-4CD1-9982-9C56B578E51C}" srcOrd="3" destOrd="0" presId="urn:microsoft.com/office/officeart/2018/2/layout/IconVerticalSolidList"/>
    <dgm:cxn modelId="{618771C7-DDA5-49FC-90B0-EDBD7589F528}" type="presParOf" srcId="{40253BBF-B7B4-423B-9FE5-B29B4FBC9386}" destId="{F1603BBE-71DC-4551-83C3-9F9A7F345C1D}" srcOrd="1" destOrd="0" presId="urn:microsoft.com/office/officeart/2018/2/layout/IconVerticalSolidList"/>
    <dgm:cxn modelId="{F4060CFA-D0DA-474B-9F52-DA525426E8F0}" type="presParOf" srcId="{40253BBF-B7B4-423B-9FE5-B29B4FBC9386}" destId="{065B867D-406B-4148-B5C7-738C11844C02}" srcOrd="2" destOrd="0" presId="urn:microsoft.com/office/officeart/2018/2/layout/IconVerticalSolidList"/>
    <dgm:cxn modelId="{229EA6AD-60F7-4CDB-B1C7-7A6BD9402D9A}" type="presParOf" srcId="{065B867D-406B-4148-B5C7-738C11844C02}" destId="{83617EE4-B004-402F-A483-74015FFBD04C}" srcOrd="0" destOrd="0" presId="urn:microsoft.com/office/officeart/2018/2/layout/IconVerticalSolidList"/>
    <dgm:cxn modelId="{C4F5094B-7500-4909-A672-C4C301949B35}" type="presParOf" srcId="{065B867D-406B-4148-B5C7-738C11844C02}" destId="{111CA7FE-17A9-4081-B143-1EFF1BB61916}" srcOrd="1" destOrd="0" presId="urn:microsoft.com/office/officeart/2018/2/layout/IconVerticalSolidList"/>
    <dgm:cxn modelId="{399866EA-4799-499F-9A35-816170283016}" type="presParOf" srcId="{065B867D-406B-4148-B5C7-738C11844C02}" destId="{1B5034CE-1D0F-4E8B-B00A-CF3029C285C1}" srcOrd="2" destOrd="0" presId="urn:microsoft.com/office/officeart/2018/2/layout/IconVerticalSolidList"/>
    <dgm:cxn modelId="{706900B9-9517-41D1-B5E1-FFE5AA345781}" type="presParOf" srcId="{065B867D-406B-4148-B5C7-738C11844C02}" destId="{E7CF671E-8636-4BA9-88F8-4415716E67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C93A1-67BA-4877-B554-6C40AFA0373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195DB27-B00E-4B9A-8767-44790F351F49}">
      <dgm:prSet/>
      <dgm:spPr/>
      <dgm:t>
        <a:bodyPr/>
        <a:lstStyle/>
        <a:p>
          <a:pPr>
            <a:lnSpc>
              <a:spcPct val="100000"/>
            </a:lnSpc>
          </a:pPr>
          <a:r>
            <a:rPr lang="en-CA" dirty="0"/>
            <a:t>Identify high potential players by focusing on PLUS_MINUS, PER, and PIE</a:t>
          </a:r>
          <a:endParaRPr lang="en-US" dirty="0"/>
        </a:p>
      </dgm:t>
    </dgm:pt>
    <dgm:pt modelId="{6819793E-9B8E-4256-9BC6-888A3950CCDF}" type="parTrans" cxnId="{9C64D4EF-CEB6-4A6F-BDFE-2F5A09252147}">
      <dgm:prSet/>
      <dgm:spPr/>
      <dgm:t>
        <a:bodyPr/>
        <a:lstStyle/>
        <a:p>
          <a:endParaRPr lang="en-US"/>
        </a:p>
      </dgm:t>
    </dgm:pt>
    <dgm:pt modelId="{44A80F11-37E3-4C82-8AA8-F8E6A7F72C34}" type="sibTrans" cxnId="{9C64D4EF-CEB6-4A6F-BDFE-2F5A09252147}">
      <dgm:prSet/>
      <dgm:spPr/>
      <dgm:t>
        <a:bodyPr/>
        <a:lstStyle/>
        <a:p>
          <a:endParaRPr lang="en-US"/>
        </a:p>
      </dgm:t>
    </dgm:pt>
    <dgm:pt modelId="{3307917E-9408-4F85-807B-88771DA199B2}">
      <dgm:prSet/>
      <dgm:spPr/>
      <dgm:t>
        <a:bodyPr/>
        <a:lstStyle/>
        <a:p>
          <a:pPr>
            <a:lnSpc>
              <a:spcPct val="100000"/>
            </a:lnSpc>
          </a:pPr>
          <a:r>
            <a:rPr lang="en-CA" dirty="0"/>
            <a:t>Field Goal % (FG_PCT) and 3-pointers % (FG3_PCT) for player efficiency</a:t>
          </a:r>
          <a:endParaRPr lang="en-US" dirty="0"/>
        </a:p>
      </dgm:t>
    </dgm:pt>
    <dgm:pt modelId="{B4207429-8F3A-4482-947D-F59FBCD14617}" type="parTrans" cxnId="{F66B2C19-FD1B-437B-95C0-04A5A49DBF87}">
      <dgm:prSet/>
      <dgm:spPr/>
      <dgm:t>
        <a:bodyPr/>
        <a:lstStyle/>
        <a:p>
          <a:endParaRPr lang="en-US"/>
        </a:p>
      </dgm:t>
    </dgm:pt>
    <dgm:pt modelId="{5516E086-81EB-46E5-B427-0BCD0C98A147}" type="sibTrans" cxnId="{F66B2C19-FD1B-437B-95C0-04A5A49DBF87}">
      <dgm:prSet/>
      <dgm:spPr/>
      <dgm:t>
        <a:bodyPr/>
        <a:lstStyle/>
        <a:p>
          <a:endParaRPr lang="en-US"/>
        </a:p>
      </dgm:t>
    </dgm:pt>
    <dgm:pt modelId="{80DC121E-782A-4ABD-8E7F-3E40AEFD7C2F}">
      <dgm:prSet/>
      <dgm:spPr/>
      <dgm:t>
        <a:bodyPr/>
        <a:lstStyle/>
        <a:p>
          <a:pPr>
            <a:lnSpc>
              <a:spcPct val="100000"/>
            </a:lnSpc>
          </a:pPr>
          <a:r>
            <a:rPr lang="en-US" dirty="0"/>
            <a:t>Player selection based on</a:t>
          </a:r>
        </a:p>
        <a:p>
          <a:pPr>
            <a:lnSpc>
              <a:spcPct val="100000"/>
            </a:lnSpc>
          </a:pPr>
          <a:endParaRPr lang="en-US" dirty="0"/>
        </a:p>
      </dgm:t>
    </dgm:pt>
    <dgm:pt modelId="{6E5A955D-8149-43BB-A808-D700A2D42F83}" type="parTrans" cxnId="{E0AC631B-146D-4B48-B317-3660BA550EC2}">
      <dgm:prSet/>
      <dgm:spPr/>
      <dgm:t>
        <a:bodyPr/>
        <a:lstStyle/>
        <a:p>
          <a:endParaRPr lang="en-US"/>
        </a:p>
      </dgm:t>
    </dgm:pt>
    <dgm:pt modelId="{0787B9EA-7A71-411E-9C2B-564550C5A0B3}" type="sibTrans" cxnId="{E0AC631B-146D-4B48-B317-3660BA550EC2}">
      <dgm:prSet/>
      <dgm:spPr/>
      <dgm:t>
        <a:bodyPr/>
        <a:lstStyle/>
        <a:p>
          <a:endParaRPr lang="en-US"/>
        </a:p>
      </dgm:t>
    </dgm:pt>
    <dgm:pt modelId="{88641CE3-036C-46E1-9449-4FA7ABF920E8}">
      <dgm:prSet/>
      <dgm:spPr/>
      <dgm:t>
        <a:bodyPr/>
        <a:lstStyle/>
        <a:p>
          <a:pPr>
            <a:lnSpc>
              <a:spcPct val="100000"/>
            </a:lnSpc>
          </a:pPr>
          <a:r>
            <a:rPr lang="en-CA" dirty="0"/>
            <a:t>Maximizing the utilization of underutilized players with higher stats</a:t>
          </a:r>
          <a:endParaRPr lang="en-US" dirty="0"/>
        </a:p>
      </dgm:t>
    </dgm:pt>
    <dgm:pt modelId="{8DE3DEA4-6BEB-4970-AC57-104F5963B1AB}" type="parTrans" cxnId="{A8222FBC-EB3E-420B-96EB-22BD3535CE4D}">
      <dgm:prSet/>
      <dgm:spPr/>
      <dgm:t>
        <a:bodyPr/>
        <a:lstStyle/>
        <a:p>
          <a:endParaRPr lang="en-US"/>
        </a:p>
      </dgm:t>
    </dgm:pt>
    <dgm:pt modelId="{CB3BFB9E-D0A5-4870-B2B3-DAB0865F627D}" type="sibTrans" cxnId="{A8222FBC-EB3E-420B-96EB-22BD3535CE4D}">
      <dgm:prSet/>
      <dgm:spPr/>
      <dgm:t>
        <a:bodyPr/>
        <a:lstStyle/>
        <a:p>
          <a:endParaRPr lang="en-US"/>
        </a:p>
      </dgm:t>
    </dgm:pt>
    <dgm:pt modelId="{5E6256B5-E211-412B-8D3D-A2930782D62A}" type="pres">
      <dgm:prSet presAssocID="{E0DC93A1-67BA-4877-B554-6C40AFA03731}" presName="root" presStyleCnt="0">
        <dgm:presLayoutVars>
          <dgm:dir/>
          <dgm:resizeHandles val="exact"/>
        </dgm:presLayoutVars>
      </dgm:prSet>
      <dgm:spPr/>
    </dgm:pt>
    <dgm:pt modelId="{85F99568-BE8F-4F6A-83DE-A7E849A8BD29}" type="pres">
      <dgm:prSet presAssocID="{A195DB27-B00E-4B9A-8767-44790F351F49}" presName="compNode" presStyleCnt="0"/>
      <dgm:spPr/>
    </dgm:pt>
    <dgm:pt modelId="{EA07672F-8E97-48BB-9F53-ED606F0747D7}" type="pres">
      <dgm:prSet presAssocID="{A195DB27-B00E-4B9A-8767-44790F351F49}" presName="bgRect" presStyleLbl="bgShp" presStyleIdx="0" presStyleCnt="4" custLinFactNeighborX="0" custLinFactNeighborY="-197"/>
      <dgm:spPr/>
    </dgm:pt>
    <dgm:pt modelId="{222EC347-1D45-4B08-8736-853B969018E7}" type="pres">
      <dgm:prSet presAssocID="{A195DB27-B00E-4B9A-8767-44790F351F49}" presName="iconRect" presStyleLbl="node1" presStyleIdx="0" presStyleCnt="4" custLinFactNeighborY="-35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Pie Chart"/>
        </a:ext>
      </dgm:extLst>
    </dgm:pt>
    <dgm:pt modelId="{FE8DB0A8-F148-470E-B418-392D4B2F46BC}" type="pres">
      <dgm:prSet presAssocID="{A195DB27-B00E-4B9A-8767-44790F351F49}" presName="spaceRect" presStyleCnt="0"/>
      <dgm:spPr/>
    </dgm:pt>
    <dgm:pt modelId="{856554A3-4C11-471D-8130-D43E4CC57D3E}" type="pres">
      <dgm:prSet presAssocID="{A195DB27-B00E-4B9A-8767-44790F351F49}" presName="parTx" presStyleLbl="revTx" presStyleIdx="0" presStyleCnt="4" custScaleX="99080" custLinFactNeighborY="-197">
        <dgm:presLayoutVars>
          <dgm:chMax val="0"/>
          <dgm:chPref val="0"/>
        </dgm:presLayoutVars>
      </dgm:prSet>
      <dgm:spPr/>
    </dgm:pt>
    <dgm:pt modelId="{BCF9B33E-CF9B-4062-B14A-DF2A4622E453}" type="pres">
      <dgm:prSet presAssocID="{44A80F11-37E3-4C82-8AA8-F8E6A7F72C34}" presName="sibTrans" presStyleCnt="0"/>
      <dgm:spPr/>
    </dgm:pt>
    <dgm:pt modelId="{BFB5E410-A694-4027-8498-42FA402DE5C2}" type="pres">
      <dgm:prSet presAssocID="{3307917E-9408-4F85-807B-88771DA199B2}" presName="compNode" presStyleCnt="0"/>
      <dgm:spPr/>
    </dgm:pt>
    <dgm:pt modelId="{DB9BD405-0E9D-4346-860F-B6E3D0663164}" type="pres">
      <dgm:prSet presAssocID="{3307917E-9408-4F85-807B-88771DA199B2}" presName="bgRect" presStyleLbl="bgShp" presStyleIdx="1" presStyleCnt="4"/>
      <dgm:spPr/>
    </dgm:pt>
    <dgm:pt modelId="{3A46AA32-0A5C-4418-A147-D85C416E2D5F}" type="pres">
      <dgm:prSet presAssocID="{3307917E-9408-4F85-807B-88771DA199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FA18B49D-6E57-4C47-B62D-F28D10E6F213}" type="pres">
      <dgm:prSet presAssocID="{3307917E-9408-4F85-807B-88771DA199B2}" presName="spaceRect" presStyleCnt="0"/>
      <dgm:spPr/>
    </dgm:pt>
    <dgm:pt modelId="{41B41A29-0FF0-47AE-94A0-DAC93796D496}" type="pres">
      <dgm:prSet presAssocID="{3307917E-9408-4F85-807B-88771DA199B2}" presName="parTx" presStyleLbl="revTx" presStyleIdx="1" presStyleCnt="4">
        <dgm:presLayoutVars>
          <dgm:chMax val="0"/>
          <dgm:chPref val="0"/>
        </dgm:presLayoutVars>
      </dgm:prSet>
      <dgm:spPr/>
    </dgm:pt>
    <dgm:pt modelId="{1B56FAC6-8FF5-4E94-990E-F19F8900D36D}" type="pres">
      <dgm:prSet presAssocID="{5516E086-81EB-46E5-B427-0BCD0C98A147}" presName="sibTrans" presStyleCnt="0"/>
      <dgm:spPr/>
    </dgm:pt>
    <dgm:pt modelId="{0D70D8C9-6EF3-4613-A8BB-10753A20B560}" type="pres">
      <dgm:prSet presAssocID="{80DC121E-782A-4ABD-8E7F-3E40AEFD7C2F}" presName="compNode" presStyleCnt="0"/>
      <dgm:spPr/>
    </dgm:pt>
    <dgm:pt modelId="{89544D4A-AFDB-4596-95D6-5E008EEEFB7F}" type="pres">
      <dgm:prSet presAssocID="{80DC121E-782A-4ABD-8E7F-3E40AEFD7C2F}" presName="bgRect" presStyleLbl="bgShp" presStyleIdx="2" presStyleCnt="4"/>
      <dgm:spPr/>
    </dgm:pt>
    <dgm:pt modelId="{2512FBC7-85C6-47A9-BA75-2D5BFF4FBE97}" type="pres">
      <dgm:prSet presAssocID="{80DC121E-782A-4ABD-8E7F-3E40AEFD7C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E7F49E4-A3E4-4141-97EF-9B8234F50E7C}" type="pres">
      <dgm:prSet presAssocID="{80DC121E-782A-4ABD-8E7F-3E40AEFD7C2F}" presName="spaceRect" presStyleCnt="0"/>
      <dgm:spPr/>
    </dgm:pt>
    <dgm:pt modelId="{C61A6446-7C2D-48CC-A570-5ACE9354BB96}" type="pres">
      <dgm:prSet presAssocID="{80DC121E-782A-4ABD-8E7F-3E40AEFD7C2F}" presName="parTx" presStyleLbl="revTx" presStyleIdx="2" presStyleCnt="4" custScaleX="66574" custLinFactNeighborX="-16253" custLinFactNeighborY="-1060">
        <dgm:presLayoutVars>
          <dgm:chMax val="0"/>
          <dgm:chPref val="0"/>
        </dgm:presLayoutVars>
      </dgm:prSet>
      <dgm:spPr/>
    </dgm:pt>
    <dgm:pt modelId="{FD291EBD-26CA-4954-9850-3BAB55E37F33}" type="pres">
      <dgm:prSet presAssocID="{0787B9EA-7A71-411E-9C2B-564550C5A0B3}" presName="sibTrans" presStyleCnt="0"/>
      <dgm:spPr/>
    </dgm:pt>
    <dgm:pt modelId="{87F6ABE4-5BD8-4943-B88D-0C778680517D}" type="pres">
      <dgm:prSet presAssocID="{88641CE3-036C-46E1-9449-4FA7ABF920E8}" presName="compNode" presStyleCnt="0"/>
      <dgm:spPr/>
    </dgm:pt>
    <dgm:pt modelId="{F0DC111A-8CF6-4F9E-909E-0028DDFFF7C8}" type="pres">
      <dgm:prSet presAssocID="{88641CE3-036C-46E1-9449-4FA7ABF920E8}" presName="bgRect" presStyleLbl="bgShp" presStyleIdx="3" presStyleCnt="4"/>
      <dgm:spPr/>
    </dgm:pt>
    <dgm:pt modelId="{40DAE0C2-1123-432C-9465-254518161D19}" type="pres">
      <dgm:prSet presAssocID="{88641CE3-036C-46E1-9449-4FA7ABF920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D6834B7C-1875-4F79-99F5-2FF5CF04E26E}" type="pres">
      <dgm:prSet presAssocID="{88641CE3-036C-46E1-9449-4FA7ABF920E8}" presName="spaceRect" presStyleCnt="0"/>
      <dgm:spPr/>
    </dgm:pt>
    <dgm:pt modelId="{D821049A-4314-4BAC-86C8-99F18094B000}" type="pres">
      <dgm:prSet presAssocID="{88641CE3-036C-46E1-9449-4FA7ABF920E8}" presName="parTx" presStyleLbl="revTx" presStyleIdx="3" presStyleCnt="4">
        <dgm:presLayoutVars>
          <dgm:chMax val="0"/>
          <dgm:chPref val="0"/>
        </dgm:presLayoutVars>
      </dgm:prSet>
      <dgm:spPr/>
    </dgm:pt>
  </dgm:ptLst>
  <dgm:cxnLst>
    <dgm:cxn modelId="{E77C4109-FD18-4863-8928-3D8159754563}" type="presOf" srcId="{3307917E-9408-4F85-807B-88771DA199B2}" destId="{41B41A29-0FF0-47AE-94A0-DAC93796D496}" srcOrd="0" destOrd="0" presId="urn:microsoft.com/office/officeart/2018/2/layout/IconVerticalSolidList"/>
    <dgm:cxn modelId="{F66B2C19-FD1B-437B-95C0-04A5A49DBF87}" srcId="{E0DC93A1-67BA-4877-B554-6C40AFA03731}" destId="{3307917E-9408-4F85-807B-88771DA199B2}" srcOrd="1" destOrd="0" parTransId="{B4207429-8F3A-4482-947D-F59FBCD14617}" sibTransId="{5516E086-81EB-46E5-B427-0BCD0C98A147}"/>
    <dgm:cxn modelId="{E0AC631B-146D-4B48-B317-3660BA550EC2}" srcId="{E0DC93A1-67BA-4877-B554-6C40AFA03731}" destId="{80DC121E-782A-4ABD-8E7F-3E40AEFD7C2F}" srcOrd="2" destOrd="0" parTransId="{6E5A955D-8149-43BB-A808-D700A2D42F83}" sibTransId="{0787B9EA-7A71-411E-9C2B-564550C5A0B3}"/>
    <dgm:cxn modelId="{655BBE66-ABE0-4A5F-B7B4-5D39600EE2E2}" type="presOf" srcId="{88641CE3-036C-46E1-9449-4FA7ABF920E8}" destId="{D821049A-4314-4BAC-86C8-99F18094B000}" srcOrd="0" destOrd="0" presId="urn:microsoft.com/office/officeart/2018/2/layout/IconVerticalSolidList"/>
    <dgm:cxn modelId="{D7C9797E-0C46-47AF-8485-4E9A2BC02687}" type="presOf" srcId="{E0DC93A1-67BA-4877-B554-6C40AFA03731}" destId="{5E6256B5-E211-412B-8D3D-A2930782D62A}" srcOrd="0" destOrd="0" presId="urn:microsoft.com/office/officeart/2018/2/layout/IconVerticalSolidList"/>
    <dgm:cxn modelId="{1EC8098A-F68D-4B0E-8A63-A54C20787747}" type="presOf" srcId="{A195DB27-B00E-4B9A-8767-44790F351F49}" destId="{856554A3-4C11-471D-8130-D43E4CC57D3E}" srcOrd="0" destOrd="0" presId="urn:microsoft.com/office/officeart/2018/2/layout/IconVerticalSolidList"/>
    <dgm:cxn modelId="{5B2786AA-E956-40D2-B8B3-BA5768AF3546}" type="presOf" srcId="{80DC121E-782A-4ABD-8E7F-3E40AEFD7C2F}" destId="{C61A6446-7C2D-48CC-A570-5ACE9354BB96}" srcOrd="0" destOrd="0" presId="urn:microsoft.com/office/officeart/2018/2/layout/IconVerticalSolidList"/>
    <dgm:cxn modelId="{A8222FBC-EB3E-420B-96EB-22BD3535CE4D}" srcId="{E0DC93A1-67BA-4877-B554-6C40AFA03731}" destId="{88641CE3-036C-46E1-9449-4FA7ABF920E8}" srcOrd="3" destOrd="0" parTransId="{8DE3DEA4-6BEB-4970-AC57-104F5963B1AB}" sibTransId="{CB3BFB9E-D0A5-4870-B2B3-DAB0865F627D}"/>
    <dgm:cxn modelId="{9C64D4EF-CEB6-4A6F-BDFE-2F5A09252147}" srcId="{E0DC93A1-67BA-4877-B554-6C40AFA03731}" destId="{A195DB27-B00E-4B9A-8767-44790F351F49}" srcOrd="0" destOrd="0" parTransId="{6819793E-9B8E-4256-9BC6-888A3950CCDF}" sibTransId="{44A80F11-37E3-4C82-8AA8-F8E6A7F72C34}"/>
    <dgm:cxn modelId="{7E1BF7AF-5905-4AE5-B217-216A20B5C17F}" type="presParOf" srcId="{5E6256B5-E211-412B-8D3D-A2930782D62A}" destId="{85F99568-BE8F-4F6A-83DE-A7E849A8BD29}" srcOrd="0" destOrd="0" presId="urn:microsoft.com/office/officeart/2018/2/layout/IconVerticalSolidList"/>
    <dgm:cxn modelId="{7152FF69-5112-4D35-8605-C7BE25433990}" type="presParOf" srcId="{85F99568-BE8F-4F6A-83DE-A7E849A8BD29}" destId="{EA07672F-8E97-48BB-9F53-ED606F0747D7}" srcOrd="0" destOrd="0" presId="urn:microsoft.com/office/officeart/2018/2/layout/IconVerticalSolidList"/>
    <dgm:cxn modelId="{7AC3AE1E-634C-42A9-988B-A1F919B9B7EE}" type="presParOf" srcId="{85F99568-BE8F-4F6A-83DE-A7E849A8BD29}" destId="{222EC347-1D45-4B08-8736-853B969018E7}" srcOrd="1" destOrd="0" presId="urn:microsoft.com/office/officeart/2018/2/layout/IconVerticalSolidList"/>
    <dgm:cxn modelId="{E3D42187-85BB-4A19-A474-D47024B892A8}" type="presParOf" srcId="{85F99568-BE8F-4F6A-83DE-A7E849A8BD29}" destId="{FE8DB0A8-F148-470E-B418-392D4B2F46BC}" srcOrd="2" destOrd="0" presId="urn:microsoft.com/office/officeart/2018/2/layout/IconVerticalSolidList"/>
    <dgm:cxn modelId="{C7A78160-7FA9-4A33-AA27-0F7EF1BA8AC9}" type="presParOf" srcId="{85F99568-BE8F-4F6A-83DE-A7E849A8BD29}" destId="{856554A3-4C11-471D-8130-D43E4CC57D3E}" srcOrd="3" destOrd="0" presId="urn:microsoft.com/office/officeart/2018/2/layout/IconVerticalSolidList"/>
    <dgm:cxn modelId="{21855D84-D891-4777-9E54-10A996003FCB}" type="presParOf" srcId="{5E6256B5-E211-412B-8D3D-A2930782D62A}" destId="{BCF9B33E-CF9B-4062-B14A-DF2A4622E453}" srcOrd="1" destOrd="0" presId="urn:microsoft.com/office/officeart/2018/2/layout/IconVerticalSolidList"/>
    <dgm:cxn modelId="{F4ADB0CD-E80C-415B-8724-1A1E2B5125CC}" type="presParOf" srcId="{5E6256B5-E211-412B-8D3D-A2930782D62A}" destId="{BFB5E410-A694-4027-8498-42FA402DE5C2}" srcOrd="2" destOrd="0" presId="urn:microsoft.com/office/officeart/2018/2/layout/IconVerticalSolidList"/>
    <dgm:cxn modelId="{51358844-248B-412B-BCBA-436558CEBC45}" type="presParOf" srcId="{BFB5E410-A694-4027-8498-42FA402DE5C2}" destId="{DB9BD405-0E9D-4346-860F-B6E3D0663164}" srcOrd="0" destOrd="0" presId="urn:microsoft.com/office/officeart/2018/2/layout/IconVerticalSolidList"/>
    <dgm:cxn modelId="{5CDDBEB2-D0C1-4EA4-B8A2-D8992B295AF4}" type="presParOf" srcId="{BFB5E410-A694-4027-8498-42FA402DE5C2}" destId="{3A46AA32-0A5C-4418-A147-D85C416E2D5F}" srcOrd="1" destOrd="0" presId="urn:microsoft.com/office/officeart/2018/2/layout/IconVerticalSolidList"/>
    <dgm:cxn modelId="{AB5F38CD-DE86-4DD1-B86F-11C22AAC476E}" type="presParOf" srcId="{BFB5E410-A694-4027-8498-42FA402DE5C2}" destId="{FA18B49D-6E57-4C47-B62D-F28D10E6F213}" srcOrd="2" destOrd="0" presId="urn:microsoft.com/office/officeart/2018/2/layout/IconVerticalSolidList"/>
    <dgm:cxn modelId="{E45C2876-E070-48EA-9A27-1772003F19B8}" type="presParOf" srcId="{BFB5E410-A694-4027-8498-42FA402DE5C2}" destId="{41B41A29-0FF0-47AE-94A0-DAC93796D496}" srcOrd="3" destOrd="0" presId="urn:microsoft.com/office/officeart/2018/2/layout/IconVerticalSolidList"/>
    <dgm:cxn modelId="{E46B7C9F-D235-4004-B5FA-91B99966FD76}" type="presParOf" srcId="{5E6256B5-E211-412B-8D3D-A2930782D62A}" destId="{1B56FAC6-8FF5-4E94-990E-F19F8900D36D}" srcOrd="3" destOrd="0" presId="urn:microsoft.com/office/officeart/2018/2/layout/IconVerticalSolidList"/>
    <dgm:cxn modelId="{A56A0554-6ABD-40C4-A8D1-888D67E71782}" type="presParOf" srcId="{5E6256B5-E211-412B-8D3D-A2930782D62A}" destId="{0D70D8C9-6EF3-4613-A8BB-10753A20B560}" srcOrd="4" destOrd="0" presId="urn:microsoft.com/office/officeart/2018/2/layout/IconVerticalSolidList"/>
    <dgm:cxn modelId="{8120FAF6-A76A-470B-947B-AF7CC1E25627}" type="presParOf" srcId="{0D70D8C9-6EF3-4613-A8BB-10753A20B560}" destId="{89544D4A-AFDB-4596-95D6-5E008EEEFB7F}" srcOrd="0" destOrd="0" presId="urn:microsoft.com/office/officeart/2018/2/layout/IconVerticalSolidList"/>
    <dgm:cxn modelId="{15AA72AB-CB76-4E93-B7FC-4F8141D63CAF}" type="presParOf" srcId="{0D70D8C9-6EF3-4613-A8BB-10753A20B560}" destId="{2512FBC7-85C6-47A9-BA75-2D5BFF4FBE97}" srcOrd="1" destOrd="0" presId="urn:microsoft.com/office/officeart/2018/2/layout/IconVerticalSolidList"/>
    <dgm:cxn modelId="{2FE36E59-9A91-4C16-8BC1-BBE4B04242F2}" type="presParOf" srcId="{0D70D8C9-6EF3-4613-A8BB-10753A20B560}" destId="{4E7F49E4-A3E4-4141-97EF-9B8234F50E7C}" srcOrd="2" destOrd="0" presId="urn:microsoft.com/office/officeart/2018/2/layout/IconVerticalSolidList"/>
    <dgm:cxn modelId="{DA17B432-63B6-4EAA-9959-6D8B610200BE}" type="presParOf" srcId="{0D70D8C9-6EF3-4613-A8BB-10753A20B560}" destId="{C61A6446-7C2D-48CC-A570-5ACE9354BB96}" srcOrd="3" destOrd="0" presId="urn:microsoft.com/office/officeart/2018/2/layout/IconVerticalSolidList"/>
    <dgm:cxn modelId="{07AA5AEA-175F-4E7D-AAE7-9F1DF8035FB2}" type="presParOf" srcId="{5E6256B5-E211-412B-8D3D-A2930782D62A}" destId="{FD291EBD-26CA-4954-9850-3BAB55E37F33}" srcOrd="5" destOrd="0" presId="urn:microsoft.com/office/officeart/2018/2/layout/IconVerticalSolidList"/>
    <dgm:cxn modelId="{0811F9B1-86C0-4C7C-B0FE-B7BEC4AB127F}" type="presParOf" srcId="{5E6256B5-E211-412B-8D3D-A2930782D62A}" destId="{87F6ABE4-5BD8-4943-B88D-0C778680517D}" srcOrd="6" destOrd="0" presId="urn:microsoft.com/office/officeart/2018/2/layout/IconVerticalSolidList"/>
    <dgm:cxn modelId="{59E10CA1-7E82-4561-9114-AB25254FDC37}" type="presParOf" srcId="{87F6ABE4-5BD8-4943-B88D-0C778680517D}" destId="{F0DC111A-8CF6-4F9E-909E-0028DDFFF7C8}" srcOrd="0" destOrd="0" presId="urn:microsoft.com/office/officeart/2018/2/layout/IconVerticalSolidList"/>
    <dgm:cxn modelId="{69171BFC-E866-4068-A911-245D9875B2D6}" type="presParOf" srcId="{87F6ABE4-5BD8-4943-B88D-0C778680517D}" destId="{40DAE0C2-1123-432C-9465-254518161D19}" srcOrd="1" destOrd="0" presId="urn:microsoft.com/office/officeart/2018/2/layout/IconVerticalSolidList"/>
    <dgm:cxn modelId="{6DBB28D1-8A29-4B48-82A5-58AFDFBF1109}" type="presParOf" srcId="{87F6ABE4-5BD8-4943-B88D-0C778680517D}" destId="{D6834B7C-1875-4F79-99F5-2FF5CF04E26E}" srcOrd="2" destOrd="0" presId="urn:microsoft.com/office/officeart/2018/2/layout/IconVerticalSolidList"/>
    <dgm:cxn modelId="{C20F31AC-6084-4D50-B469-C0CD1B572ABB}" type="presParOf" srcId="{87F6ABE4-5BD8-4943-B88D-0C778680517D}" destId="{D821049A-4314-4BAC-86C8-99F18094B00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94D0D-9B5D-4858-93F5-C1101D18AB90}">
      <dsp:nvSpPr>
        <dsp:cNvPr id="0" name=""/>
        <dsp:cNvSpPr/>
      </dsp:nvSpPr>
      <dsp:spPr>
        <a:xfrm>
          <a:off x="0" y="783986"/>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3F43A-E38D-4961-A0F9-1605C6945FD0}">
      <dsp:nvSpPr>
        <dsp:cNvPr id="0" name=""/>
        <dsp:cNvSpPr/>
      </dsp:nvSpPr>
      <dsp:spPr>
        <a:xfrm>
          <a:off x="437826" y="1109643"/>
          <a:ext cx="796048" cy="796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8501CF-53D3-4CD1-9982-9C56B578E51C}">
      <dsp:nvSpPr>
        <dsp:cNvPr id="0" name=""/>
        <dsp:cNvSpPr/>
      </dsp:nvSpPr>
      <dsp:spPr>
        <a:xfrm>
          <a:off x="1671701" y="783986"/>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primary objective: To determine which features are important to TOR to produce more wins </a:t>
          </a:r>
        </a:p>
      </dsp:txBody>
      <dsp:txXfrm>
        <a:off x="1671701" y="783986"/>
        <a:ext cx="9299670" cy="1447360"/>
      </dsp:txXfrm>
    </dsp:sp>
    <dsp:sp modelId="{83617EE4-B004-402F-A483-74015FFBD04C}">
      <dsp:nvSpPr>
        <dsp:cNvPr id="0" name=""/>
        <dsp:cNvSpPr/>
      </dsp:nvSpPr>
      <dsp:spPr>
        <a:xfrm>
          <a:off x="0" y="2593187"/>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CA7FE-17A9-4081-B143-1EFF1BB61916}">
      <dsp:nvSpPr>
        <dsp:cNvPr id="0" name=""/>
        <dsp:cNvSpPr/>
      </dsp:nvSpPr>
      <dsp:spPr>
        <a:xfrm>
          <a:off x="437826" y="2918843"/>
          <a:ext cx="796048" cy="79604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F671E-8636-4BA9-88F8-4415716E67F4}">
      <dsp:nvSpPr>
        <dsp:cNvPr id="0" name=""/>
        <dsp:cNvSpPr/>
      </dsp:nvSpPr>
      <dsp:spPr>
        <a:xfrm>
          <a:off x="1671701" y="2593187"/>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secondary objective: To review team players’ performance-to-cost effectiveness</a:t>
          </a:r>
        </a:p>
      </dsp:txBody>
      <dsp:txXfrm>
        <a:off x="1671701" y="2593187"/>
        <a:ext cx="9299670" cy="1447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7672F-8E97-48BB-9F53-ED606F0747D7}">
      <dsp:nvSpPr>
        <dsp:cNvPr id="0" name=""/>
        <dsp:cNvSpPr/>
      </dsp:nvSpPr>
      <dsp:spPr>
        <a:xfrm>
          <a:off x="0" y="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EC347-1D45-4B08-8736-853B969018E7}">
      <dsp:nvSpPr>
        <dsp:cNvPr id="0" name=""/>
        <dsp:cNvSpPr/>
      </dsp:nvSpPr>
      <dsp:spPr>
        <a:xfrm>
          <a:off x="306880" y="228256"/>
          <a:ext cx="557964" cy="557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6554A3-4C11-471D-8130-D43E4CC57D3E}">
      <dsp:nvSpPr>
        <dsp:cNvPr id="0" name=""/>
        <dsp:cNvSpPr/>
      </dsp:nvSpPr>
      <dsp:spPr>
        <a:xfrm>
          <a:off x="1216786" y="3"/>
          <a:ext cx="970555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Identify high potential players by focusing on PLUS_MINUS, PER, and PIE</a:t>
          </a:r>
          <a:endParaRPr lang="en-US" sz="2100" kern="1200" dirty="0"/>
        </a:p>
      </dsp:txBody>
      <dsp:txXfrm>
        <a:off x="1216786" y="3"/>
        <a:ext cx="9705558" cy="1014481"/>
      </dsp:txXfrm>
    </dsp:sp>
    <dsp:sp modelId="{DB9BD405-0E9D-4346-860F-B6E3D0663164}">
      <dsp:nvSpPr>
        <dsp:cNvPr id="0" name=""/>
        <dsp:cNvSpPr/>
      </dsp:nvSpPr>
      <dsp:spPr>
        <a:xfrm>
          <a:off x="0" y="127010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6AA32-0A5C-4418-A147-D85C416E2D5F}">
      <dsp:nvSpPr>
        <dsp:cNvPr id="0" name=""/>
        <dsp:cNvSpPr/>
      </dsp:nvSpPr>
      <dsp:spPr>
        <a:xfrm>
          <a:off x="306880" y="1498361"/>
          <a:ext cx="557964" cy="557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B41A29-0FF0-47AE-94A0-DAC93796D496}">
      <dsp:nvSpPr>
        <dsp:cNvPr id="0" name=""/>
        <dsp:cNvSpPr/>
      </dsp:nvSpPr>
      <dsp:spPr>
        <a:xfrm>
          <a:off x="1171726" y="1270103"/>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Field Goal % (FG_PCT) and 3-pointers % (FG3_PCT) for player efficiency</a:t>
          </a:r>
          <a:endParaRPr lang="en-US" sz="2100" kern="1200" dirty="0"/>
        </a:p>
      </dsp:txBody>
      <dsp:txXfrm>
        <a:off x="1171726" y="1270103"/>
        <a:ext cx="9795678" cy="1014481"/>
      </dsp:txXfrm>
    </dsp:sp>
    <dsp:sp modelId="{89544D4A-AFDB-4596-95D6-5E008EEEFB7F}">
      <dsp:nvSpPr>
        <dsp:cNvPr id="0" name=""/>
        <dsp:cNvSpPr/>
      </dsp:nvSpPr>
      <dsp:spPr>
        <a:xfrm>
          <a:off x="0" y="2538205"/>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2FBC7-85C6-47A9-BA75-2D5BFF4FBE97}">
      <dsp:nvSpPr>
        <dsp:cNvPr id="0" name=""/>
        <dsp:cNvSpPr/>
      </dsp:nvSpPr>
      <dsp:spPr>
        <a:xfrm>
          <a:off x="306880" y="2766463"/>
          <a:ext cx="557964" cy="5579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1A6446-7C2D-48CC-A570-5ACE9354BB96}">
      <dsp:nvSpPr>
        <dsp:cNvPr id="0" name=""/>
        <dsp:cNvSpPr/>
      </dsp:nvSpPr>
      <dsp:spPr>
        <a:xfrm>
          <a:off x="1216786" y="2527451"/>
          <a:ext cx="6521375"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US" sz="2100" kern="1200" dirty="0"/>
            <a:t>Player selection based on</a:t>
          </a:r>
        </a:p>
        <a:p>
          <a:pPr marL="0" lvl="0" indent="0" algn="l" defTabSz="933450">
            <a:lnSpc>
              <a:spcPct val="100000"/>
            </a:lnSpc>
            <a:spcBef>
              <a:spcPct val="0"/>
            </a:spcBef>
            <a:spcAft>
              <a:spcPct val="35000"/>
            </a:spcAft>
            <a:buNone/>
          </a:pPr>
          <a:endParaRPr lang="en-US" sz="2100" kern="1200" dirty="0"/>
        </a:p>
      </dsp:txBody>
      <dsp:txXfrm>
        <a:off x="1216786" y="2527451"/>
        <a:ext cx="6521375" cy="1014481"/>
      </dsp:txXfrm>
    </dsp:sp>
    <dsp:sp modelId="{F0DC111A-8CF6-4F9E-909E-0028DDFFF7C8}">
      <dsp:nvSpPr>
        <dsp:cNvPr id="0" name=""/>
        <dsp:cNvSpPr/>
      </dsp:nvSpPr>
      <dsp:spPr>
        <a:xfrm>
          <a:off x="0" y="3806306"/>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AE0C2-1123-432C-9465-254518161D19}">
      <dsp:nvSpPr>
        <dsp:cNvPr id="0" name=""/>
        <dsp:cNvSpPr/>
      </dsp:nvSpPr>
      <dsp:spPr>
        <a:xfrm>
          <a:off x="306880" y="4034565"/>
          <a:ext cx="557964" cy="5579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21049A-4314-4BAC-86C8-99F18094B000}">
      <dsp:nvSpPr>
        <dsp:cNvPr id="0" name=""/>
        <dsp:cNvSpPr/>
      </dsp:nvSpPr>
      <dsp:spPr>
        <a:xfrm>
          <a:off x="1171726" y="3806306"/>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Maximizing the utilization of underutilized players with higher stats</a:t>
          </a:r>
          <a:endParaRPr lang="en-US" sz="2100" kern="1200" dirty="0"/>
        </a:p>
      </dsp:txBody>
      <dsp:txXfrm>
        <a:off x="1171726" y="3806306"/>
        <a:ext cx="9795678" cy="10144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2021-04-12</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2021-04-12</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b="1" dirty="0"/>
              <a:t>[Bhavika]</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Group 1; Myself – Bhavika, Cindy and Dennis.</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excited to present the Project we worked on this winter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find that 60% of the importance are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03 – Plus/Minus]</a:t>
            </a:r>
            <a:endParaRPr lang="en-US" sz="16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0" i="0" u="none" strike="noStrike" cap="none" dirty="0">
                <a:solidFill>
                  <a:schemeClr val="dk1"/>
                </a:solidFill>
                <a:latin typeface="Arial"/>
                <a:ea typeface="Arial"/>
                <a:cs typeface="Arial"/>
                <a:sym typeface="Arial"/>
              </a:rPr>
              <a:t>Plus/Minus which reflects the point differential when a player is on the floor. </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our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827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01]</a:t>
            </a:r>
            <a:endParaRPr lang="en-CA" sz="16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600" dirty="0">
                <a:effectLst/>
                <a:latin typeface="+mn-lt"/>
                <a:ea typeface="Times New Roman" panose="02020603050405020304" pitchFamily="18" charset="0"/>
                <a:cs typeface="Calibri" panose="020F0502020204030204" pitchFamily="34" charset="0"/>
              </a:rPr>
              <a:t>Second phase of the Data Analysis; </a:t>
            </a:r>
            <a:r>
              <a:rPr lang="en-CA" sz="1800" dirty="0">
                <a:effectLst/>
                <a:latin typeface="Calibri" panose="020F0502020204030204" pitchFamily="34" charset="0"/>
                <a:ea typeface="Yu Mincho" panose="02020400000000000000" pitchFamily="18" charset="-128"/>
                <a:cs typeface="Calibri" panose="020F0502020204030204" pitchFamily="34" charset="0"/>
              </a:rPr>
              <a:t>we identify the underperformers (based on the features identified in the Phase 1) and replace them with non-Toronto players who rate better for those features.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02]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Transformed data from Phase 1 was is an input for this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b="1"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b="1" dirty="0">
                <a:effectLst/>
                <a:latin typeface="Calibri" panose="020F0502020204030204" pitchFamily="34" charset="0"/>
                <a:ea typeface="Yu Mincho" panose="02020400000000000000" pitchFamily="18" charset="-128"/>
                <a:cs typeface="Calibri" panose="020F0502020204030204" pitchFamily="34" charset="0"/>
              </a:rPr>
              <a:t>[NEXT 03]</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aggregated by the team/game level for all the teams for all seasons from 2005-2020. The file was processed in a similar way as phase 1 but rather focused on the Random Forest only to develop our team wins prediction model.</a:t>
            </a: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rPr>
              <a:t>Parallelly, we average the Toronto stats for 2019-2020, Establish the baseline for performance for the 3 important features, Select Toronto player with the below average performance for those and above average performance for Non-Toronto players. We replace original 2019-2020 Toronto game player data with these 3 new players.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05] </a:t>
            </a:r>
            <a:endParaRPr lang="en-US" sz="14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latin typeface="+mn-lt"/>
              </a:rPr>
              <a:t>At this step, we run the model from process 1 on the data generated by process 2.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06] </a:t>
            </a:r>
            <a:endParaRPr lang="en-US" sz="14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The results of the model should give us new Team win predictions.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2000" dirty="0">
              <a:latin typeface="+mn-lt"/>
            </a:endParaRPr>
          </a:p>
          <a:p>
            <a:pPr marL="0" lvl="0" indent="0" algn="l" rtl="0">
              <a:lnSpc>
                <a:spcPct val="100000"/>
              </a:lnSpc>
              <a:spcBef>
                <a:spcPts val="0"/>
              </a:spcBef>
              <a:spcAft>
                <a:spcPts val="0"/>
              </a:spcAft>
              <a:buSzPts val="1400"/>
              <a:buNone/>
            </a:pPr>
            <a:endParaRPr lang="en-US" sz="2000" dirty="0">
              <a:latin typeface="+mn-lt"/>
            </a:endParaRPr>
          </a:p>
          <a:p>
            <a:endParaRPr lang="en-CA" sz="20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speaker - Cindy]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01 – Graph]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is the result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Toronto Average Stats]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Toronto Raptors average players stats from season 2014 to 2020. In this analysis, we consider both regular season and playoffs. The average plus minus is 2.1, PIE is 9.4 and PER is 15.1. The average salary is around $8.4M.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 TOR Underperforming Players]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4 important features, 3 underperforming Toronto Raptors players were selected.  On the table, the red down arrow means the performance is below the average.  Shamorie Ponds had a higher PER, but overall, his performance is under the average.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TOR Average Stats]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Then we used the Toronto average stats as baseline to select the replaced players from NON-TORONTO Teams.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 criteria we used are: </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PLUS_MINUS is greater than 2.1;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PIE is greater than 5 and less than 10, as we know the TOP players are not able to be obtained, so we set both lower and upper limit;</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PER is great than 15.1;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Salary is less than $8.4M.</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endParaRPr lang="en-US" sz="2000" b="0" dirty="0">
              <a:solidFill>
                <a:srgbClr val="2D2E2D"/>
              </a:solidFill>
              <a:latin typeface="+mn-lt"/>
              <a:cs typeface="Arial" panose="020B060402020202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05 – NON-TOR Replaced Players]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kern="1200" dirty="0">
                <a:solidFill>
                  <a:srgbClr val="2D2E2D"/>
                </a:solidFill>
                <a:latin typeface="+mn-lt"/>
                <a:ea typeface="+mn-ea"/>
                <a:cs typeface="Arial" panose="020B0604020202020204" pitchFamily="34" charset="0"/>
              </a:rPr>
              <a:t>For the 3 NON-TOR players, the PLUS MINUS and PER are higher than TOR, Cameron and Jabari has slight lower PIE, TORONTO team still betters off if they join the team.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handoff - Dennis]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Provided 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higher feature values in PLUS_MINUS, PER, and PIE compared to their current roster. These statistics hold potential values in producing team wins and players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FG and FG3%]</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We can also examine Field Goal % (FG_PCT) and 3-pointers %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important feature values than the average Toronto player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Criteria salary]</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06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1800" dirty="0">
              <a:latin typeface="+mn-lt"/>
            </a:endParaRPr>
          </a:p>
          <a:p>
            <a:pPr latinLnBrk="0"/>
            <a:endParaRPr lang="en-CA" sz="18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874758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Introduce Players]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 stats to evaluate their performance.</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6 players stats were listed on the graph. The first 3 are the current Toronto Raptors players. The last 3 are the selected replaced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02 </a:t>
            </a:r>
            <a:r>
              <a:rPr lang="en-US" sz="1400" b="1" dirty="0">
                <a:solidFill>
                  <a:srgbClr val="2D2E2D"/>
                </a:solidFill>
                <a:latin typeface="+mn-lt"/>
              </a:rPr>
              <a:t>– Field Goal%</a:t>
            </a:r>
            <a:r>
              <a:rPr lang="en-US" sz="1400" b="1" i="0" u="none" strike="noStrike" cap="none" dirty="0">
                <a:solidFill>
                  <a:schemeClr val="dk1"/>
                </a:solidFill>
                <a:latin typeface="+mn-lt"/>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all 3 replaced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03 </a:t>
            </a:r>
            <a:r>
              <a:rPr lang="en-US" sz="1400" b="1" dirty="0">
                <a:solidFill>
                  <a:srgbClr val="2D2E2D"/>
                </a:solidFill>
                <a:latin typeface="+mn-lt"/>
              </a:rPr>
              <a:t>– 3 Pointer%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04 </a:t>
            </a:r>
            <a:r>
              <a:rPr lang="en-US" sz="1400" b="1" dirty="0">
                <a:solidFill>
                  <a:srgbClr val="2D2E2D"/>
                </a:solidFill>
                <a:latin typeface="+mn-lt"/>
              </a:rPr>
              <a:t>– Free throw%</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05 </a:t>
            </a:r>
            <a:r>
              <a:rPr lang="en-US" sz="1400" b="1" dirty="0">
                <a:solidFill>
                  <a:srgbClr val="2D2E2D"/>
                </a:solidFill>
                <a:latin typeface="+mn-lt"/>
              </a:rPr>
              <a:t>– PER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Ponds). </a:t>
            </a:r>
            <a:r>
              <a:rPr lang="en-US" sz="1400" b="0" i="0" u="none" strike="noStrike" cap="none" dirty="0">
                <a:solidFill>
                  <a:schemeClr val="dk1"/>
                </a:solidFill>
                <a:latin typeface="+mn-lt"/>
                <a:cs typeface="Arial"/>
                <a:sym typeface="Arial"/>
              </a:rPr>
              <a:t>Mr. Ponds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We advocate exploring his utilization or replacing him. </a:t>
            </a:r>
            <a:endParaRPr lang="en-CA" sz="14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06 </a:t>
            </a:r>
            <a:r>
              <a:rPr lang="en-US" sz="1400" b="1" dirty="0">
                <a:solidFill>
                  <a:srgbClr val="2D2E2D"/>
                </a:solidFill>
                <a:latin typeface="+mn-lt"/>
              </a:rPr>
              <a:t>– Salary</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 players are under $8.4M for the contract.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200" b="1" i="0" u="none" strike="noStrike" cap="none" dirty="0">
                <a:solidFill>
                  <a:schemeClr val="dk1"/>
                </a:solidFill>
                <a:latin typeface="+mn-lt"/>
                <a:ea typeface="Arial"/>
                <a:cs typeface="Arial"/>
                <a:sym typeface="Arial"/>
              </a:rPr>
              <a:t>[NEXT SLIDE] </a:t>
            </a:r>
            <a:endParaRPr lang="en-US" sz="12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(physical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And the list can go on.</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2304654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Feature Importance]</a:t>
            </a:r>
            <a:endParaRPr lang="en-US" sz="20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We had each model determine feature importance. For comparison purposes, we simply took the top 10 features as determined by each model. Focusing on our favored models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20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Forest]</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(center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Logistic]</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and right) these models have 3 features in common in the top 5 which are PLUS_MINUS, </a:t>
            </a:r>
            <a:r>
              <a:rPr lang="en-US" sz="2000" b="0" i="0" u="none" strike="noStrike" cap="none" dirty="0" err="1">
                <a:solidFill>
                  <a:schemeClr val="dk1"/>
                </a:solidFill>
                <a:latin typeface="Arial"/>
                <a:ea typeface="Arial"/>
                <a:cs typeface="Arial"/>
                <a:sym typeface="Arial"/>
              </a:rPr>
              <a:t>SEASON_YEAR_code</a:t>
            </a:r>
            <a:r>
              <a:rPr lang="en-US" sz="2000" b="0" i="0" u="none" strike="noStrike" cap="none" dirty="0">
                <a:solidFill>
                  <a:schemeClr val="dk1"/>
                </a:solidFill>
                <a:latin typeface="Arial"/>
                <a:ea typeface="Arial"/>
                <a:cs typeface="Arial"/>
                <a:sym typeface="Arial"/>
              </a:rPr>
              <a:t>, 3Pts FG% (FG3_PCT) .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As preliminary recommendation the Raptors’ game outcomes are impacted by players with high PLUS_MINUS and 3Pts FG% (FG3_PCT) Simply means you score more efficiently, you win games but we will need to better understand if </a:t>
            </a:r>
            <a:r>
              <a:rPr lang="en-US" sz="1800" b="0" i="0" u="none" strike="noStrike" cap="none" dirty="0" err="1">
                <a:solidFill>
                  <a:schemeClr val="dk1"/>
                </a:solidFill>
                <a:latin typeface="Arial"/>
                <a:ea typeface="Arial"/>
                <a:cs typeface="Arial"/>
                <a:sym typeface="Arial"/>
              </a:rPr>
              <a:t>SEASON_YEAR_code</a:t>
            </a:r>
            <a:r>
              <a:rPr lang="en-US" sz="1800" b="0" i="0" u="none" strike="noStrike" cap="none" dirty="0">
                <a:solidFill>
                  <a:schemeClr val="dk1"/>
                </a:solidFill>
                <a:latin typeface="Arial"/>
                <a:ea typeface="Arial"/>
                <a:cs typeface="Arial"/>
                <a:sym typeface="Arial"/>
              </a:rPr>
              <a:t> is an acceptable feature to keep. This may all change as we tune the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2104836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pPr marL="0" marR="0" indent="0" rtl="0" latinLnBrk="0">
              <a:spcBef>
                <a:spcPts val="0"/>
              </a:spcBef>
              <a:spcAft>
                <a:spcPts val="0"/>
              </a:spcAft>
            </a:pPr>
            <a:r>
              <a:rPr lang="en-US" sz="1400" b="1"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endParaRPr lang="en-US" sz="12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endParaRPr>
          </a:p>
          <a:p>
            <a:pPr marL="0" marR="0" indent="0" rtl="0" latinLnBrk="0">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Fondly and informally called “We the north”.</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400" dirty="0">
              <a:solidFill>
                <a:srgbClr val="000000"/>
              </a:solidFill>
              <a:effectLst/>
              <a:latin typeface="맑은 고딕" panose="020B0503020000020004" pitchFamily="34" charset="-127"/>
              <a:ea typeface="맑은 고딕" panose="020B0503020000020004" pitchFamily="34" charset="-127"/>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Graph]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finally became the champions for the first time in 2019. This chart shows the wins for each season for the Toronto Raptors. The team’s performance has been in decline since then.</a:t>
            </a:r>
            <a:r>
              <a:rPr lang="en-US" sz="1400" dirty="0">
                <a:solidFill>
                  <a:srgbClr val="000000"/>
                </a:solidFill>
                <a:effectLst/>
                <a:latin typeface="Arial" panose="020B0604020202020204" pitchFamily="34" charset="0"/>
              </a:rPr>
              <a:t> </a:t>
            </a:r>
          </a:p>
          <a:p>
            <a:pPr marL="0" marR="0" rtl="0" latinLnBrk="0">
              <a:lnSpc>
                <a:spcPct val="107000"/>
              </a:lnSpc>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sz="1400"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20</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There are qualitative factors that affect the performance of a player and are beyond the scope of this project. These include but are not limited to the player’s:</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is a player selected to be replaced on the Toronto roster. Ponds who is new to the roster with only 4 regular season games is seen as a low-value player in terms of PLUS_MINUS and PIE but has a very high PER. This mainly is due to a lack of usage, but additional data is required.  </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br>
              <a:rPr lang="en-CA" sz="1800" dirty="0">
                <a:effectLst/>
                <a:latin typeface="+mn-lt"/>
                <a:ea typeface="Yu Mincho" panose="02020400000000000000" pitchFamily="18" charset="-128"/>
              </a:rPr>
            </a:br>
            <a:r>
              <a:rPr lang="en-CA" sz="1800" dirty="0">
                <a:effectLst/>
                <a:latin typeface="+mn-lt"/>
                <a:ea typeface="Yu Mincho" panose="02020400000000000000" pitchFamily="18" charset="-128"/>
                <a:cs typeface="Calibri" panose="020F0502020204030204" pitchFamily="34" charset="0"/>
              </a:rPr>
              <a:t>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latin typeface="+mn-lt"/>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21</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Main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feature values in PLUS_MINUS, PER, and PIE compared to their current roster. These statistics hold potential values in producing team wins and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FG and FG3%]</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We can also examine Field Goal % (FG_PCT) and 3-pointers %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higher important feature values than the average Toronto player 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22</a:t>
            </a:fld>
            <a:endParaRPr lang="ko-KR" altLang="en-US"/>
          </a:p>
        </p:txBody>
      </p:sp>
    </p:spTree>
    <p:extLst>
      <p:ext uri="{BB962C8B-B14F-4D97-AF65-F5344CB8AC3E}">
        <p14:creationId xmlns:p14="http://schemas.microsoft.com/office/powerpoint/2010/main" val="1909213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We are looking to determine what features affect team wins and predict how they can be improved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Primary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determine which features are important to the Toronto Raptors team to produce more wins in the regular season.</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Second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US" sz="1400" b="1" dirty="0">
              <a:solidFill>
                <a:srgbClr val="000000"/>
              </a:solidFill>
              <a:effectLst/>
              <a:latin typeface="Arial" panose="020B060402020202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closely represent the players of the current era, the scope of this analysis is to focus on the historical player data from 2005 to 2020. </a:t>
            </a: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dirty="0">
                <a:solidFill>
                  <a:srgbClr val="000000"/>
                </a:solidFill>
                <a:effectLst/>
                <a:latin typeface="Arial" panose="020B0604020202020204" pitchFamily="34" charset="0"/>
              </a:rPr>
              <a:t>[NEXT SLIDE] </a:t>
            </a:r>
            <a:endParaRPr lang="en-US" sz="1200" dirty="0">
              <a:effectLst/>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3837818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In the cumbersome-multistep data collection process, we have used multiple sources.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open access API client library for Python requesting the data through </a:t>
            </a:r>
            <a:r>
              <a:rPr lang="en-US" sz="2000" u="sng"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u="sng" dirty="0">
                <a:solidFill>
                  <a:srgbClr val="0563C1"/>
                </a:solidFill>
                <a:effectLst/>
                <a:latin typeface="+mn-lt"/>
                <a:ea typeface="Calibri" panose="020F0502020204030204" pitchFamily="34" charset="0"/>
                <a:cs typeface="Calibri" panose="020F0502020204030204" pitchFamily="34" charset="0"/>
              </a:rPr>
              <a:t> in real time</a:t>
            </a:r>
            <a:r>
              <a:rPr lang="en-US" sz="2000" dirty="0">
                <a:effectLst/>
                <a:latin typeface="+mn-lt"/>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Endpoint </a:t>
            </a:r>
            <a:r>
              <a:rPr lang="en-US" sz="2000" i="0" dirty="0" err="1">
                <a:effectLst/>
                <a:latin typeface="+mn-lt"/>
                <a:ea typeface="Calibri" panose="020F0502020204030204" pitchFamily="34" charset="0"/>
                <a:cs typeface="Calibri" panose="020F0502020204030204" pitchFamily="34" charset="0"/>
              </a:rPr>
              <a:t>playergamelogs</a:t>
            </a:r>
            <a:r>
              <a:rPr lang="en-US" sz="2000" i="0" dirty="0">
                <a:effectLst/>
                <a:latin typeface="+mn-lt"/>
                <a:ea typeface="Calibri" panose="020F0502020204030204" pitchFamily="34" charset="0"/>
                <a:cs typeface="Calibri" panose="020F0502020204030204" pitchFamily="34" charset="0"/>
              </a:rPr>
              <a:t> fetches player statistics for each game. We are accessing data from 2005-2020. This dataset consists of more than 450k </a:t>
            </a:r>
            <a:r>
              <a:rPr lang="en-US" altLang="ko-KR" sz="2000" i="0" kern="1200" dirty="0">
                <a:solidFill>
                  <a:schemeClr val="tx1"/>
                </a:solidFill>
                <a:latin typeface="+mn-lt"/>
                <a:ea typeface="+mn-ea"/>
                <a:cs typeface="Calibri" panose="020F0502020204030204" pitchFamily="34" charset="0"/>
              </a:rPr>
              <a:t>rows and 34 features.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cs typeface="Calibri" panose="020F0502020204030204" pitchFamily="34" charset="0"/>
              </a:rPr>
              <a:t>[NEXT 02 – Player Game Logs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chart shows the data for Kyle Lowry for the game that happened on August 12</a:t>
            </a:r>
            <a:r>
              <a:rPr lang="en-US" sz="2000" baseline="30000" dirty="0">
                <a:effectLst/>
                <a:latin typeface="+mn-lt"/>
                <a:ea typeface="Calibri" panose="020F0502020204030204" pitchFamily="34" charset="0"/>
                <a:cs typeface="Calibri" panose="020F0502020204030204" pitchFamily="34" charset="0"/>
              </a:rPr>
              <a:t>th</a:t>
            </a:r>
            <a:r>
              <a:rPr lang="en-US" sz="2000" dirty="0">
                <a:effectLst/>
                <a:latin typeface="+mn-lt"/>
                <a:ea typeface="Calibri" panose="020F0502020204030204" pitchFamily="34" charset="0"/>
                <a:cs typeface="Calibri" panose="020F0502020204030204" pitchFamily="34" charset="0"/>
              </a:rPr>
              <a:t>, 2020.</a:t>
            </a:r>
            <a:endParaRPr lang="en-US" sz="20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cs typeface="Calibri" panose="020F0502020204030204" pitchFamily="34" charset="0"/>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solidFill>
                  <a:srgbClr val="2D2E2D"/>
                </a:solidFill>
                <a:latin typeface="+mn-lt"/>
                <a:cs typeface="Calibri" panose="020F0502020204030204" pitchFamily="34" charset="0"/>
              </a:rPr>
              <a:t>NBA webservice does not provide the salary data. Salary data was drawn from ESPN and </a:t>
            </a:r>
            <a:r>
              <a:rPr lang="en-US" sz="1800" b="0" dirty="0" err="1">
                <a:solidFill>
                  <a:srgbClr val="2D2E2D"/>
                </a:solidFill>
                <a:latin typeface="+mn-lt"/>
                <a:cs typeface="Calibri" panose="020F0502020204030204" pitchFamily="34" charset="0"/>
              </a:rPr>
              <a:t>HoopsHype</a:t>
            </a:r>
            <a:r>
              <a:rPr lang="en-US" sz="1800" b="0" dirty="0">
                <a:solidFill>
                  <a:srgbClr val="2D2E2D"/>
                </a:solidFill>
                <a:latin typeface="+mn-lt"/>
                <a:cs typeface="Calibri" panose="020F0502020204030204" pitchFamily="34" charset="0"/>
              </a:rPr>
              <a:t> websites using web scraping for currently active 489 NBA players.</a:t>
            </a:r>
            <a:r>
              <a:rPr lang="en-US" sz="1800" b="0" i="0" u="none" strike="noStrike" cap="none" dirty="0">
                <a:solidFill>
                  <a:schemeClr val="dk1"/>
                </a:solidFill>
                <a:latin typeface="+mn-lt"/>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2D2E2D"/>
                </a:solidFill>
                <a:latin typeface="+mn-lt"/>
                <a:cs typeface="Calibri" panose="020F0502020204030204" pitchFamily="34" charset="0"/>
              </a:rPr>
              <a:t>We can relate this dataset to the </a:t>
            </a:r>
            <a:r>
              <a:rPr lang="en-US" sz="1800" dirty="0" err="1">
                <a:solidFill>
                  <a:srgbClr val="2D2E2D"/>
                </a:solidFill>
                <a:latin typeface="+mn-lt"/>
                <a:cs typeface="Calibri" panose="020F0502020204030204" pitchFamily="34" charset="0"/>
              </a:rPr>
              <a:t>Playergamelogs</a:t>
            </a:r>
            <a:r>
              <a:rPr lang="en-US" sz="1800" dirty="0">
                <a:solidFill>
                  <a:srgbClr val="2D2E2D"/>
                </a:solidFill>
                <a:latin typeface="+mn-lt"/>
                <a:cs typeface="Calibri" panose="020F0502020204030204" pitchFamily="34" charset="0"/>
              </a:rPr>
              <a:t> using the Player name and the Season year.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cs typeface="Calibri" panose="020F0502020204030204" pitchFamily="34" charset="0"/>
              </a:rPr>
              <a:t>[NEXT 04 – Player salaries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The highlighted section shows the salaries Kyle Lowry made on the team for last 6 seasons.</a:t>
            </a:r>
            <a:endParaRPr lang="en-US" sz="1800" dirty="0">
              <a:solidFill>
                <a:srgbClr val="2D2E2D"/>
              </a:solidFill>
              <a:latin typeface="+mn-lt"/>
              <a:cs typeface="Calibri" panose="020F0502020204030204" pitchFamily="34"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lvl="0" indent="0" algn="l" rtl="0" latinLnBrk="0">
              <a:lnSpc>
                <a:spcPct val="100000"/>
              </a:lnSpc>
              <a:spcBef>
                <a:spcPts val="0"/>
              </a:spcBef>
              <a:spcAft>
                <a:spcPts val="0"/>
              </a:spcAft>
              <a:buSzPts val="1400"/>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Calibri" panose="020F0502020204030204" pitchFamily="34" charset="0"/>
                <a:sym typeface="Arial"/>
              </a:rPr>
              <a:t>[NEXT SLIDE] </a:t>
            </a:r>
            <a:endParaRPr lang="en-US" sz="20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000" dirty="0">
              <a:latin typeface="+mn-lt"/>
              <a:cs typeface="Calibri" panose="020F0502020204030204" pitchFamily="34" charset="0"/>
            </a:endParaRPr>
          </a:p>
          <a:p>
            <a:endParaRPr lang="en-CA" sz="20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older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Bhavika]</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rPr>
              <a:t>[NEXT 01]</a:t>
            </a:r>
            <a:endParaRPr lang="en-CA" sz="18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For the Primary Objective (Phase 1), we identify the most important features for Toronto Raptors to win.</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a:t>
            </a:r>
          </a:p>
          <a:p>
            <a:pPr marL="0" marR="0" lvl="0" indent="0" algn="l" defTabSz="995690" rtl="0" eaLnBrk="1" fontAlgn="auto" latinLnBrk="1" hangingPunct="1">
              <a:lnSpc>
                <a:spcPct val="115000"/>
              </a:lnSpc>
              <a:spcBef>
                <a:spcPts val="500"/>
              </a:spcBef>
              <a:spcAft>
                <a:spcPts val="1000"/>
              </a:spcAft>
              <a:buClrTx/>
              <a:buSzTx/>
              <a:buFontTx/>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is gathered through the </a:t>
            </a:r>
            <a:r>
              <a:rPr lang="en-CA" sz="1800" dirty="0" err="1">
                <a:effectLst/>
                <a:latin typeface="Calibri" panose="020F0502020204030204" pitchFamily="34" charset="0"/>
                <a:ea typeface="Yu Mincho" panose="02020400000000000000" pitchFamily="18" charset="-128"/>
                <a:cs typeface="Calibri" panose="020F0502020204030204" pitchFamily="34" charset="0"/>
              </a:rPr>
              <a:t>nba_api</a:t>
            </a:r>
            <a:r>
              <a:rPr lang="en-CA" sz="1800" dirty="0">
                <a:effectLst/>
                <a:latin typeface="Calibri" panose="020F0502020204030204" pitchFamily="34" charset="0"/>
                <a:ea typeface="Yu Mincho" panose="02020400000000000000" pitchFamily="18" charset="-128"/>
                <a:cs typeface="Calibri" panose="020F0502020204030204" pitchFamily="34" charset="0"/>
              </a:rPr>
              <a:t> using the endpoint </a:t>
            </a:r>
            <a:r>
              <a:rPr lang="en-CA" sz="1800" dirty="0" err="1">
                <a:effectLst/>
                <a:latin typeface="Calibri" panose="020F0502020204030204" pitchFamily="34" charset="0"/>
                <a:ea typeface="Yu Mincho" panose="02020400000000000000" pitchFamily="18" charset="-128"/>
                <a:cs typeface="Calibri" panose="020F0502020204030204" pitchFamily="34" charset="0"/>
              </a:rPr>
              <a:t>PlayerGameLogs</a:t>
            </a:r>
            <a:r>
              <a:rPr lang="en-CA" sz="1800" dirty="0">
                <a:effectLst/>
                <a:latin typeface="Calibri" panose="020F0502020204030204" pitchFamily="34" charset="0"/>
                <a:ea typeface="Yu Mincho" panose="02020400000000000000" pitchFamily="18" charset="-128"/>
                <a:cs typeface="Calibri" panose="020F0502020204030204" pitchFamily="34" charset="0"/>
              </a:rPr>
              <a:t>. New features were added.</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CA" sz="1600" dirty="0">
                <a:effectLst/>
                <a:latin typeface="Calibri" panose="020F0502020204030204" pitchFamily="34" charset="0"/>
                <a:ea typeface="Yu Mincho" panose="02020400000000000000" pitchFamily="18" charset="-128"/>
                <a:cs typeface="Calibri" panose="020F0502020204030204" pitchFamily="34" charset="0"/>
              </a:rPr>
              <a:t>Additional features were appended to enhance the data. These are advanced NBA statistics analysts used to distinguish player utilization or effectiveness which we use later in our modeling and analysis. We selected 2 advanced statistics:  </a:t>
            </a:r>
            <a:r>
              <a:rPr lang="en-CA" sz="1600" dirty="0">
                <a:effectLst/>
                <a:latin typeface="Calibri" panose="020F0502020204030204" pitchFamily="34" charset="0"/>
                <a:ea typeface="Yu Mincho" panose="02020400000000000000" pitchFamily="18" charset="-128"/>
                <a:cs typeface="Times New Roman" panose="02020603050405020304" pitchFamily="18" charset="0"/>
              </a:rPr>
              <a:t>PER and PIE. Data was filtered to use Toronto Raptors only. Irrelevant features were removed.</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a:t>
            </a:r>
            <a:endParaRPr lang="en-US" sz="16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0" dirty="0">
                <a:solidFill>
                  <a:srgbClr val="2D2E2D"/>
                </a:solidFill>
                <a:latin typeface="+mn-lt"/>
              </a:rPr>
              <a:t>Next up, we define the target variable, prepare data by season type, Drop strongly correlated features.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05] </a:t>
            </a:r>
            <a:endParaRPr lang="en-US" sz="16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600" b="0" dirty="0">
                <a:solidFill>
                  <a:srgbClr val="2D2E2D"/>
                </a:solidFill>
              </a:rPr>
              <a:t>Finally, we build different models, identify Top 3 important features for winning, Compare the performances of the models and select the best one.</a:t>
            </a:r>
          </a:p>
          <a:p>
            <a:pPr marL="0" marR="0" lvl="0" indent="0" algn="l" rtl="0" latinLnBrk="0">
              <a:lnSpc>
                <a:spcPct val="100000"/>
              </a:lnSpc>
              <a:spcBef>
                <a:spcPts val="0"/>
              </a:spcBef>
              <a:spcAft>
                <a:spcPts val="0"/>
              </a:spcAft>
              <a:buClr>
                <a:srgbClr val="000000"/>
              </a:buClr>
              <a:buSzPts val="1400"/>
              <a:buFont typeface="Arial"/>
              <a:buNone/>
            </a:pPr>
            <a:endParaRPr lang="en-US" sz="1600" b="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latinLnBrk="0"/>
            <a:endParaRPr lang="en-US" sz="1400" baseline="0" dirty="0">
              <a:latin typeface="+mn-lt"/>
            </a:endParaRPr>
          </a:p>
          <a:p>
            <a:pPr marL="0" latinLnBrk="0"/>
            <a:r>
              <a:rPr lang="en-US" sz="1400" baseline="0" dirty="0">
                <a:latin typeface="+mn-lt"/>
              </a:rPr>
              <a:t>I will continue to the Advanced Stats.</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PER]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basketball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This graph shows the top 10 Player Efficiency Rating for Toronto Raptors in the Season 2019-20. The horizontal axis is the player names. The vertical axis is the PER number for each player.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PIE]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Next,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0" marR="0" lvl="0" indent="0" algn="l" rtl="0" latinLnBrk="0">
              <a:lnSpc>
                <a:spcPct val="100000"/>
              </a:lnSpc>
              <a:spcBef>
                <a:spcPts val="0"/>
              </a:spcBef>
              <a:spcAft>
                <a:spcPts val="0"/>
              </a:spcAft>
              <a:buClr>
                <a:srgbClr val="000000"/>
              </a:buClr>
              <a:buSzPts val="1400"/>
              <a:buFont typeface="Arial"/>
              <a:buNone/>
            </a:pPr>
            <a:endParaRPr lang="en-US" sz="20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2000" b="1" dirty="0">
                <a:solidFill>
                  <a:srgbClr val="2D2E2D"/>
                </a:solidFill>
                <a:latin typeface="+mn-lt"/>
              </a:rPr>
              <a:t>[NEXT 02 – PIE Formula]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kern="1200" dirty="0">
                <a:solidFill>
                  <a:srgbClr val="111111"/>
                </a:solidFill>
                <a:effectLst/>
                <a:latin typeface="+mn-lt"/>
                <a:ea typeface="+mn-ea"/>
                <a:cs typeface="+mn-cs"/>
              </a:rPr>
              <a:t>Here is the formula.</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CA" sz="1600" dirty="0">
                <a:effectLst/>
                <a:latin typeface="+mn-lt"/>
                <a:ea typeface="Yu Mincho" panose="02020400000000000000" pitchFamily="18" charset="-128"/>
                <a:cs typeface="Calibri" panose="020F0502020204030204" pitchFamily="34" charset="0"/>
              </a:rPr>
              <a:t>PIE is a metric to gauge a player's all-around contribution to the game.</a:t>
            </a:r>
            <a:r>
              <a:rPr lang="en-US" sz="2000" b="0" i="0" dirty="0">
                <a:solidFill>
                  <a:srgbClr val="0A0A0A"/>
                </a:solidFill>
                <a:effectLst/>
                <a:latin typeface="+mn-lt"/>
              </a:rPr>
              <a:t> It is a simple metric that gives an excellent indication of performance at both the team and player level.</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1" dirty="0">
                <a:solidFill>
                  <a:srgbClr val="2D2E2D"/>
                </a:solidFill>
                <a:latin typeface="+mn-lt"/>
              </a:rPr>
              <a:t>[NEXT 03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Kyle]</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b="1" dirty="0">
              <a:solidFill>
                <a:srgbClr val="2D2E2D"/>
              </a:solidFill>
              <a:latin typeface="+mn-lt"/>
            </a:endParaRPr>
          </a:p>
          <a:p>
            <a:pPr marL="285750" marR="0" lvl="0" indent="-2857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From the chart, Kyle had the highest PIE with a value of 17.9.</a:t>
            </a:r>
            <a:r>
              <a:rPr lang="en-US" sz="1400" b="1" dirty="0">
                <a:solidFill>
                  <a:srgbClr val="2D2E2D"/>
                </a:solidFill>
                <a:latin typeface="+mn-lt"/>
              </a:rPr>
              <a:t>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a:t>
            </a: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5414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mostly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2021-04-12</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comments" Target="../comments/comment1.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spd="slow" advTm="210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2780102" y="1435501"/>
            <a:ext cx="7817398" cy="40777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lgn="ctr"/>
            <a:r>
              <a:rPr lang="en-US" sz="2400" dirty="0">
                <a:solidFill>
                  <a:srgbClr val="87334A"/>
                </a:solidFill>
              </a:rPr>
              <a:t>Feature Comparison by Model</a:t>
            </a:r>
            <a:endParaRPr lang="en-CA" sz="2400" dirty="0">
              <a:solidFill>
                <a:srgbClr val="87334A"/>
              </a:solidFill>
            </a:endParaRPr>
          </a:p>
        </p:txBody>
      </p:sp>
      <p:pic>
        <p:nvPicPr>
          <p:cNvPr id="7" name="Picture 6">
            <a:extLst>
              <a:ext uri="{FF2B5EF4-FFF2-40B4-BE49-F238E27FC236}">
                <a16:creationId xmlns:a16="http://schemas.microsoft.com/office/drawing/2014/main" id="{6ADBD821-589D-48AF-BC55-CF99442ACC86}"/>
              </a:ext>
            </a:extLst>
          </p:cNvPr>
          <p:cNvPicPr/>
          <p:nvPr/>
        </p:nvPicPr>
        <p:blipFill>
          <a:blip r:embed="rId3"/>
          <a:stretch>
            <a:fillRect/>
          </a:stretch>
        </p:blipFill>
        <p:spPr>
          <a:xfrm>
            <a:off x="2780102" y="1889250"/>
            <a:ext cx="7817398" cy="4741737"/>
          </a:xfrm>
          <a:prstGeom prst="rect">
            <a:avLst/>
          </a:prstGeom>
        </p:spPr>
      </p:pic>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13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416968" y="2340214"/>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030355" y="2340216"/>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026066" y="2340214"/>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135312" y="2340214"/>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131256" y="3672237"/>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412912" y="3672236"/>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412912" y="5022569"/>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131255" y="5022569"/>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458855" y="2678548"/>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425635" y="2678548"/>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563812" y="2678548"/>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454799" y="5382583"/>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060384" y="3016882"/>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433856" y="3016882"/>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433856" y="4348904"/>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726176" y="5017326"/>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768063" y="5382583"/>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747120" y="4010570"/>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3D10349B-C85E-48FE-BD43-8B85E928D2B4}"/>
              </a:ext>
            </a:extLst>
          </p:cNvPr>
          <p:cNvSpPr txBox="1"/>
          <p:nvPr/>
        </p:nvSpPr>
        <p:spPr>
          <a:xfrm>
            <a:off x="2412911" y="1400228"/>
            <a:ext cx="8576599" cy="461665"/>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400" i="1" u="none" strike="noStrike" kern="1200" cap="none" spc="0" normalizeH="0" baseline="0" noProof="0" dirty="0">
                <a:ln>
                  <a:noFill/>
                </a:ln>
                <a:solidFill>
                  <a:srgbClr val="87334A"/>
                </a:solidFill>
                <a:effectLst/>
                <a:uLnTx/>
                <a:uFillTx/>
                <a:latin typeface="+mj-lt"/>
                <a:ea typeface="맑은 고딕" pitchFamily="50" charset="-127"/>
                <a:cs typeface="+mn-cs"/>
              </a:rPr>
              <a:t>Phase 2 – Player Selection</a:t>
            </a:r>
          </a:p>
        </p:txBody>
      </p:sp>
    </p:spTree>
    <p:extLst>
      <p:ext uri="{BB962C8B-B14F-4D97-AF65-F5344CB8AC3E}">
        <p14:creationId xmlns:p14="http://schemas.microsoft.com/office/powerpoint/2010/main" val="3448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fade">
                                      <p:cBhvr>
                                        <p:cTn id="57" dur="500"/>
                                        <p:tgtEl>
                                          <p:spTgt spid="158"/>
                                        </p:tgtEl>
                                      </p:cBhvr>
                                    </p:animEffect>
                                  </p:childTnLst>
                                </p:cTn>
                              </p:par>
                              <p:par>
                                <p:cTn id="58" presetID="10"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fade">
                                      <p:cBhvr>
                                        <p:cTn id="63" dur="500"/>
                                        <p:tgtEl>
                                          <p:spTgt spid="14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sp>
        <p:nvSpPr>
          <p:cNvPr id="4" name="Content Placeholder 3">
            <a:extLst>
              <a:ext uri="{FF2B5EF4-FFF2-40B4-BE49-F238E27FC236}">
                <a16:creationId xmlns:a16="http://schemas.microsoft.com/office/drawing/2014/main" id="{E388F9C2-539E-467B-B556-FD27FCB68639}"/>
              </a:ext>
            </a:extLst>
          </p:cNvPr>
          <p:cNvSpPr>
            <a:spLocks noGrp="1"/>
          </p:cNvSpPr>
          <p:nvPr>
            <p:ph idx="1"/>
          </p:nvPr>
        </p:nvSpPr>
        <p:spPr>
          <a:xfrm>
            <a:off x="2449220" y="1593842"/>
            <a:ext cx="9160425" cy="4721584"/>
          </a:xfrm>
        </p:spPr>
        <p:txBody>
          <a:bodyPr>
            <a:normAutofit/>
          </a:bodyPr>
          <a:lstStyle/>
          <a:p>
            <a:pPr algn="ctr"/>
            <a:r>
              <a:rPr lang="en-CA" sz="2400" dirty="0">
                <a:solidFill>
                  <a:srgbClr val="87334A"/>
                </a:solidFill>
              </a:rPr>
              <a:t>Player Average Stats Comparison</a:t>
            </a:r>
          </a:p>
        </p:txBody>
      </p:sp>
      <p:pic>
        <p:nvPicPr>
          <p:cNvPr id="8" name="Picture 7">
            <a:extLst>
              <a:ext uri="{FF2B5EF4-FFF2-40B4-BE49-F238E27FC236}">
                <a16:creationId xmlns:a16="http://schemas.microsoft.com/office/drawing/2014/main" id="{50C66242-7D86-44C0-A886-BF407605C81C}"/>
              </a:ext>
            </a:extLst>
          </p:cNvPr>
          <p:cNvPicPr>
            <a:picLocks noChangeAspect="1"/>
          </p:cNvPicPr>
          <p:nvPr/>
        </p:nvPicPr>
        <p:blipFill>
          <a:blip r:embed="rId3"/>
          <a:stretch>
            <a:fillRect/>
          </a:stretch>
        </p:blipFill>
        <p:spPr>
          <a:xfrm>
            <a:off x="1995256" y="2247988"/>
            <a:ext cx="8934514" cy="4062125"/>
          </a:xfrm>
          <a:prstGeom prst="rect">
            <a:avLst/>
          </a:prstGeom>
        </p:spPr>
      </p:pic>
      <p:sp>
        <p:nvSpPr>
          <p:cNvPr id="6" name="Rectangle 5">
            <a:extLst>
              <a:ext uri="{FF2B5EF4-FFF2-40B4-BE49-F238E27FC236}">
                <a16:creationId xmlns:a16="http://schemas.microsoft.com/office/drawing/2014/main" id="{7B80AAFD-5F79-4C9F-B38E-D150411C3B57}"/>
              </a:ext>
            </a:extLst>
          </p:cNvPr>
          <p:cNvSpPr/>
          <p:nvPr/>
        </p:nvSpPr>
        <p:spPr>
          <a:xfrm>
            <a:off x="3359888" y="2247988"/>
            <a:ext cx="7386501" cy="1452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F63A3580-8BBA-4EDC-9648-B8CCC6B7131C}"/>
              </a:ext>
            </a:extLst>
          </p:cNvPr>
          <p:cNvSpPr/>
          <p:nvPr/>
        </p:nvSpPr>
        <p:spPr>
          <a:xfrm>
            <a:off x="3359888" y="3954634"/>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018BC1E2-936D-416E-BBE9-1B013B625778}"/>
              </a:ext>
            </a:extLst>
          </p:cNvPr>
          <p:cNvSpPr/>
          <p:nvPr/>
        </p:nvSpPr>
        <p:spPr>
          <a:xfrm>
            <a:off x="3359888" y="4991431"/>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8242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ntr" presetSubtype="0" fill="hold" grpId="2"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3" nodeType="click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9" grpId="0" animBg="1"/>
      <p:bldP spid="9" grpId="1"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9474982-411D-450B-B09B-AF64BBDB0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83" y="4324313"/>
            <a:ext cx="6698445" cy="24030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4"/>
          <a:stretch>
            <a:fillRect/>
          </a:stretch>
        </p:blipFill>
        <p:spPr>
          <a:xfrm>
            <a:off x="7619998" y="1602377"/>
            <a:ext cx="3807460" cy="2159998"/>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21871" y="1630484"/>
            <a:ext cx="3474721" cy="2115768"/>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672250" y="2612571"/>
            <a:ext cx="3643176" cy="492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67236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75821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742432" y="5565004"/>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75632" y="555547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70407" y="5526093"/>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193418" y="5545955"/>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526920" y="5538061"/>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985377" y="4343906"/>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C7BC8B93-C45F-4D98-B148-1989D756F473}"/>
              </a:ext>
            </a:extLst>
          </p:cNvPr>
          <p:cNvSpPr txBox="1"/>
          <p:nvPr/>
        </p:nvSpPr>
        <p:spPr>
          <a:xfrm>
            <a:off x="3575558" y="1255078"/>
            <a:ext cx="2424645"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Model Performance</a:t>
            </a:r>
          </a:p>
        </p:txBody>
      </p:sp>
      <p:sp>
        <p:nvSpPr>
          <p:cNvPr id="16" name="TextBox 15">
            <a:extLst>
              <a:ext uri="{FF2B5EF4-FFF2-40B4-BE49-F238E27FC236}">
                <a16:creationId xmlns:a16="http://schemas.microsoft.com/office/drawing/2014/main" id="{3467F4AE-272D-49F0-9C93-83D95A72C0B5}"/>
              </a:ext>
            </a:extLst>
          </p:cNvPr>
          <p:cNvSpPr txBox="1"/>
          <p:nvPr/>
        </p:nvSpPr>
        <p:spPr>
          <a:xfrm>
            <a:off x="8285116" y="1256758"/>
            <a:ext cx="241771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Projected Wins</a:t>
            </a:r>
          </a:p>
        </p:txBody>
      </p:sp>
      <p:sp>
        <p:nvSpPr>
          <p:cNvPr id="25" name="TextBox 24">
            <a:extLst>
              <a:ext uri="{FF2B5EF4-FFF2-40B4-BE49-F238E27FC236}">
                <a16:creationId xmlns:a16="http://schemas.microsoft.com/office/drawing/2014/main" id="{FBE0A677-2F61-4E4B-A807-57457B910CDA}"/>
              </a:ext>
            </a:extLst>
          </p:cNvPr>
          <p:cNvSpPr txBox="1"/>
          <p:nvPr/>
        </p:nvSpPr>
        <p:spPr>
          <a:xfrm>
            <a:off x="5674842" y="3955256"/>
            <a:ext cx="3390781"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Performance Improvement</a:t>
            </a:r>
          </a:p>
        </p:txBody>
      </p:sp>
    </p:spTree>
    <p:extLst>
      <p:ext uri="{BB962C8B-B14F-4D97-AF65-F5344CB8AC3E}">
        <p14:creationId xmlns:p14="http://schemas.microsoft.com/office/powerpoint/2010/main" val="29291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xit" presetSubtype="0" fill="hold" grpId="1" nodeType="with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2"/>
                                        </p:tgtEl>
                                      </p:cBhvr>
                                    </p:animEffect>
                                    <p:set>
                                      <p:cBhvr>
                                        <p:cTn id="83" dur="1" fill="hold">
                                          <p:stCondLst>
                                            <p:cond delay="49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0"/>
                                        </p:tgtEl>
                                      </p:cBhvr>
                                    </p:animEffect>
                                    <p:set>
                                      <p:cBhvr>
                                        <p:cTn id="86" dur="1" fill="hold">
                                          <p:stCondLst>
                                            <p:cond delay="499"/>
                                          </p:stCondLst>
                                        </p:cTn>
                                        <p:tgtEl>
                                          <p:spTgt spid="20"/>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15" grpId="0"/>
      <p:bldP spid="16"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graphicFrame>
        <p:nvGraphicFramePr>
          <p:cNvPr id="8" name="Content Placeholder 3">
            <a:extLst>
              <a:ext uri="{FF2B5EF4-FFF2-40B4-BE49-F238E27FC236}">
                <a16:creationId xmlns:a16="http://schemas.microsoft.com/office/drawing/2014/main" id="{445E831A-BADF-4C54-9B70-EF772D153D98}"/>
              </a:ext>
            </a:extLst>
          </p:cNvPr>
          <p:cNvGraphicFramePr>
            <a:graphicFrameLocks noGrp="1"/>
          </p:cNvGraphicFramePr>
          <p:nvPr>
            <p:ph idx="1"/>
            <p:extLst>
              <p:ext uri="{D42A27DB-BD31-4B8C-83A1-F6EECF244321}">
                <p14:modId xmlns:p14="http://schemas.microsoft.com/office/powerpoint/2010/main" val="2193278948"/>
              </p:ext>
            </p:extLst>
          </p:nvPr>
        </p:nvGraphicFramePr>
        <p:xfrm>
          <a:off x="582614" y="1422783"/>
          <a:ext cx="10967405" cy="482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BBB4836A-7268-461D-9805-E8887FBE8351}"/>
              </a:ext>
            </a:extLst>
          </p:cNvPr>
          <p:cNvSpPr txBox="1"/>
          <p:nvPr/>
        </p:nvSpPr>
        <p:spPr>
          <a:xfrm>
            <a:off x="6282465" y="4468866"/>
            <a:ext cx="2936839" cy="400110"/>
          </a:xfrm>
          <a:prstGeom prst="rect">
            <a:avLst/>
          </a:prstGeom>
          <a:noFill/>
        </p:spPr>
        <p:txBody>
          <a:bodyPr wrap="square" rtlCol="0">
            <a:spAutoFit/>
          </a:bodyPr>
          <a:lstStyle/>
          <a:p>
            <a:pPr lvl="0">
              <a:lnSpc>
                <a:spcPct val="100000"/>
              </a:lnSpc>
            </a:pPr>
            <a:r>
              <a:rPr lang="en-CA" dirty="0"/>
              <a:t>Salary &lt; TOR player</a:t>
            </a:r>
            <a:endParaRPr lang="en-US" dirty="0"/>
          </a:p>
        </p:txBody>
      </p:sp>
      <p:sp>
        <p:nvSpPr>
          <p:cNvPr id="7" name="TextBox 6">
            <a:extLst>
              <a:ext uri="{FF2B5EF4-FFF2-40B4-BE49-F238E27FC236}">
                <a16:creationId xmlns:a16="http://schemas.microsoft.com/office/drawing/2014/main" id="{521EB1F5-A2A0-454E-ACF0-4043E3557EFC}"/>
              </a:ext>
            </a:extLst>
          </p:cNvPr>
          <p:cNvSpPr txBox="1"/>
          <p:nvPr/>
        </p:nvSpPr>
        <p:spPr>
          <a:xfrm>
            <a:off x="1799423" y="4466645"/>
            <a:ext cx="4322784" cy="400110"/>
          </a:xfrm>
          <a:prstGeom prst="rect">
            <a:avLst/>
          </a:prstGeom>
          <a:noFill/>
        </p:spPr>
        <p:txBody>
          <a:bodyPr wrap="square" rtlCol="0">
            <a:spAutoFit/>
          </a:bodyPr>
          <a:lstStyle/>
          <a:p>
            <a:pPr lvl="0">
              <a:lnSpc>
                <a:spcPct val="100000"/>
              </a:lnSpc>
            </a:pPr>
            <a:r>
              <a:rPr lang="en-US" dirty="0"/>
              <a:t>Important feature values &gt; TOR player</a:t>
            </a:r>
            <a:endParaRPr lang="en-CA" dirty="0"/>
          </a:p>
        </p:txBody>
      </p:sp>
    </p:spTree>
    <p:extLst>
      <p:ext uri="{BB962C8B-B14F-4D97-AF65-F5344CB8AC3E}">
        <p14:creationId xmlns:p14="http://schemas.microsoft.com/office/powerpoint/2010/main" val="98045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graphicEl>
                                              <a:dgm id="{EA07672F-8E97-48BB-9F53-ED606F0747D7}"/>
                                            </p:graphicEl>
                                          </p:spTgt>
                                        </p:tgtEl>
                                        <p:attrNameLst>
                                          <p:attrName>style.visibility</p:attrName>
                                        </p:attrNameLst>
                                      </p:cBhvr>
                                      <p:to>
                                        <p:strVal val="visible"/>
                                      </p:to>
                                    </p:set>
                                    <p:anim calcmode="lin" valueType="num">
                                      <p:cBhvr additive="base">
                                        <p:cTn id="7" dur="500"/>
                                        <p:tgtEl>
                                          <p:spTgt spid="8">
                                            <p:graphicEl>
                                              <a:dgm id="{EA07672F-8E97-48BB-9F53-ED606F0747D7}"/>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8">
                                            <p:graphicEl>
                                              <a:dgm id="{EA07672F-8E97-48BB-9F53-ED606F0747D7}"/>
                                            </p:graphic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graphicEl>
                                              <a:dgm id="{222EC347-1D45-4B08-8736-853B969018E7}"/>
                                            </p:graphicEl>
                                          </p:spTgt>
                                        </p:tgtEl>
                                        <p:attrNameLst>
                                          <p:attrName>style.visibility</p:attrName>
                                        </p:attrNameLst>
                                      </p:cBhvr>
                                      <p:to>
                                        <p:strVal val="visible"/>
                                      </p:to>
                                    </p:set>
                                    <p:anim calcmode="lin" valueType="num">
                                      <p:cBhvr additive="base">
                                        <p:cTn id="11" dur="500"/>
                                        <p:tgtEl>
                                          <p:spTgt spid="8">
                                            <p:graphicEl>
                                              <a:dgm id="{222EC347-1D45-4B08-8736-853B969018E7}"/>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8">
                                            <p:graphicEl>
                                              <a:dgm id="{222EC347-1D45-4B08-8736-853B969018E7}"/>
                                            </p:graphic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graphicEl>
                                              <a:dgm id="{856554A3-4C11-471D-8130-D43E4CC57D3E}"/>
                                            </p:graphicEl>
                                          </p:spTgt>
                                        </p:tgtEl>
                                        <p:attrNameLst>
                                          <p:attrName>style.visibility</p:attrName>
                                        </p:attrNameLst>
                                      </p:cBhvr>
                                      <p:to>
                                        <p:strVal val="visible"/>
                                      </p:to>
                                    </p:set>
                                    <p:anim calcmode="lin" valueType="num">
                                      <p:cBhvr additive="base">
                                        <p:cTn id="15" dur="500"/>
                                        <p:tgtEl>
                                          <p:spTgt spid="8">
                                            <p:graphicEl>
                                              <a:dgm id="{856554A3-4C11-471D-8130-D43E4CC57D3E}"/>
                                            </p:graphicEl>
                                          </p:spTgt>
                                        </p:tgtEl>
                                        <p:attrNameLst>
                                          <p:attrName>ppt_y</p:attrName>
                                        </p:attrNameLst>
                                      </p:cBhvr>
                                      <p:tavLst>
                                        <p:tav tm="0">
                                          <p:val>
                                            <p:strVal val="#ppt_y+#ppt_h*1.125000"/>
                                          </p:val>
                                        </p:tav>
                                        <p:tav tm="100000">
                                          <p:val>
                                            <p:strVal val="#ppt_y"/>
                                          </p:val>
                                        </p:tav>
                                      </p:tavLst>
                                    </p:anim>
                                    <p:animEffect transition="in" filter="wipe(up)">
                                      <p:cBhvr>
                                        <p:cTn id="16" dur="500"/>
                                        <p:tgtEl>
                                          <p:spTgt spid="8">
                                            <p:graphicEl>
                                              <a:dgm id="{856554A3-4C11-471D-8130-D43E4CC57D3E}"/>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8">
                                            <p:graphicEl>
                                              <a:dgm id="{DB9BD405-0E9D-4346-860F-B6E3D0663164}"/>
                                            </p:graphicEl>
                                          </p:spTgt>
                                        </p:tgtEl>
                                        <p:attrNameLst>
                                          <p:attrName>style.visibility</p:attrName>
                                        </p:attrNameLst>
                                      </p:cBhvr>
                                      <p:to>
                                        <p:strVal val="visible"/>
                                      </p:to>
                                    </p:set>
                                    <p:anim calcmode="lin" valueType="num">
                                      <p:cBhvr additive="base">
                                        <p:cTn id="21" dur="500"/>
                                        <p:tgtEl>
                                          <p:spTgt spid="8">
                                            <p:graphicEl>
                                              <a:dgm id="{DB9BD405-0E9D-4346-860F-B6E3D0663164}"/>
                                            </p:graphicEl>
                                          </p:spTgt>
                                        </p:tgtEl>
                                        <p:attrNameLst>
                                          <p:attrName>ppt_y</p:attrName>
                                        </p:attrNameLst>
                                      </p:cBhvr>
                                      <p:tavLst>
                                        <p:tav tm="0">
                                          <p:val>
                                            <p:strVal val="#ppt_y+#ppt_h*1.125000"/>
                                          </p:val>
                                        </p:tav>
                                        <p:tav tm="100000">
                                          <p:val>
                                            <p:strVal val="#ppt_y"/>
                                          </p:val>
                                        </p:tav>
                                      </p:tavLst>
                                    </p:anim>
                                    <p:animEffect transition="in" filter="wipe(up)">
                                      <p:cBhvr>
                                        <p:cTn id="22" dur="500"/>
                                        <p:tgtEl>
                                          <p:spTgt spid="8">
                                            <p:graphicEl>
                                              <a:dgm id="{DB9BD405-0E9D-4346-860F-B6E3D0663164}"/>
                                            </p:graphic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8">
                                            <p:graphicEl>
                                              <a:dgm id="{3A46AA32-0A5C-4418-A147-D85C416E2D5F}"/>
                                            </p:graphicEl>
                                          </p:spTgt>
                                        </p:tgtEl>
                                        <p:attrNameLst>
                                          <p:attrName>style.visibility</p:attrName>
                                        </p:attrNameLst>
                                      </p:cBhvr>
                                      <p:to>
                                        <p:strVal val="visible"/>
                                      </p:to>
                                    </p:set>
                                    <p:anim calcmode="lin" valueType="num">
                                      <p:cBhvr additive="base">
                                        <p:cTn id="25" dur="500"/>
                                        <p:tgtEl>
                                          <p:spTgt spid="8">
                                            <p:graphicEl>
                                              <a:dgm id="{3A46AA32-0A5C-4418-A147-D85C416E2D5F}"/>
                                            </p:graphicEl>
                                          </p:spTgt>
                                        </p:tgtEl>
                                        <p:attrNameLst>
                                          <p:attrName>ppt_y</p:attrName>
                                        </p:attrNameLst>
                                      </p:cBhvr>
                                      <p:tavLst>
                                        <p:tav tm="0">
                                          <p:val>
                                            <p:strVal val="#ppt_y+#ppt_h*1.125000"/>
                                          </p:val>
                                        </p:tav>
                                        <p:tav tm="100000">
                                          <p:val>
                                            <p:strVal val="#ppt_y"/>
                                          </p:val>
                                        </p:tav>
                                      </p:tavLst>
                                    </p:anim>
                                    <p:animEffect transition="in" filter="wipe(up)">
                                      <p:cBhvr>
                                        <p:cTn id="26" dur="500"/>
                                        <p:tgtEl>
                                          <p:spTgt spid="8">
                                            <p:graphicEl>
                                              <a:dgm id="{3A46AA32-0A5C-4418-A147-D85C416E2D5F}"/>
                                            </p:graphic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8">
                                            <p:graphicEl>
                                              <a:dgm id="{41B41A29-0FF0-47AE-94A0-DAC93796D496}"/>
                                            </p:graphicEl>
                                          </p:spTgt>
                                        </p:tgtEl>
                                        <p:attrNameLst>
                                          <p:attrName>style.visibility</p:attrName>
                                        </p:attrNameLst>
                                      </p:cBhvr>
                                      <p:to>
                                        <p:strVal val="visible"/>
                                      </p:to>
                                    </p:set>
                                    <p:anim calcmode="lin" valueType="num">
                                      <p:cBhvr additive="base">
                                        <p:cTn id="29" dur="500"/>
                                        <p:tgtEl>
                                          <p:spTgt spid="8">
                                            <p:graphicEl>
                                              <a:dgm id="{41B41A29-0FF0-47AE-94A0-DAC93796D496}"/>
                                            </p:graphicEl>
                                          </p:spTgt>
                                        </p:tgtEl>
                                        <p:attrNameLst>
                                          <p:attrName>ppt_y</p:attrName>
                                        </p:attrNameLst>
                                      </p:cBhvr>
                                      <p:tavLst>
                                        <p:tav tm="0">
                                          <p:val>
                                            <p:strVal val="#ppt_y+#ppt_h*1.125000"/>
                                          </p:val>
                                        </p:tav>
                                        <p:tav tm="100000">
                                          <p:val>
                                            <p:strVal val="#ppt_y"/>
                                          </p:val>
                                        </p:tav>
                                      </p:tavLst>
                                    </p:anim>
                                    <p:animEffect transition="in" filter="wipe(up)">
                                      <p:cBhvr>
                                        <p:cTn id="30" dur="500"/>
                                        <p:tgtEl>
                                          <p:spTgt spid="8">
                                            <p:graphicEl>
                                              <a:dgm id="{41B41A29-0FF0-47AE-94A0-DAC93796D496}"/>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8">
                                            <p:graphicEl>
                                              <a:dgm id="{89544D4A-AFDB-4596-95D6-5E008EEEFB7F}"/>
                                            </p:graphicEl>
                                          </p:spTgt>
                                        </p:tgtEl>
                                        <p:attrNameLst>
                                          <p:attrName>style.visibility</p:attrName>
                                        </p:attrNameLst>
                                      </p:cBhvr>
                                      <p:to>
                                        <p:strVal val="visible"/>
                                      </p:to>
                                    </p:set>
                                    <p:anim calcmode="lin" valueType="num">
                                      <p:cBhvr additive="base">
                                        <p:cTn id="35" dur="500"/>
                                        <p:tgtEl>
                                          <p:spTgt spid="8">
                                            <p:graphicEl>
                                              <a:dgm id="{89544D4A-AFDB-4596-95D6-5E008EEEFB7F}"/>
                                            </p:graphicEl>
                                          </p:spTgt>
                                        </p:tgtEl>
                                        <p:attrNameLst>
                                          <p:attrName>ppt_y</p:attrName>
                                        </p:attrNameLst>
                                      </p:cBhvr>
                                      <p:tavLst>
                                        <p:tav tm="0">
                                          <p:val>
                                            <p:strVal val="#ppt_y+#ppt_h*1.125000"/>
                                          </p:val>
                                        </p:tav>
                                        <p:tav tm="100000">
                                          <p:val>
                                            <p:strVal val="#ppt_y"/>
                                          </p:val>
                                        </p:tav>
                                      </p:tavLst>
                                    </p:anim>
                                    <p:animEffect transition="in" filter="wipe(up)">
                                      <p:cBhvr>
                                        <p:cTn id="36" dur="500"/>
                                        <p:tgtEl>
                                          <p:spTgt spid="8">
                                            <p:graphicEl>
                                              <a:dgm id="{89544D4A-AFDB-4596-95D6-5E008EEEFB7F}"/>
                                            </p:graphicEl>
                                          </p:spTgt>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8">
                                            <p:graphicEl>
                                              <a:dgm id="{2512FBC7-85C6-47A9-BA75-2D5BFF4FBE97}"/>
                                            </p:graphicEl>
                                          </p:spTgt>
                                        </p:tgtEl>
                                        <p:attrNameLst>
                                          <p:attrName>style.visibility</p:attrName>
                                        </p:attrNameLst>
                                      </p:cBhvr>
                                      <p:to>
                                        <p:strVal val="visible"/>
                                      </p:to>
                                    </p:set>
                                    <p:anim calcmode="lin" valueType="num">
                                      <p:cBhvr additive="base">
                                        <p:cTn id="39" dur="500"/>
                                        <p:tgtEl>
                                          <p:spTgt spid="8">
                                            <p:graphicEl>
                                              <a:dgm id="{2512FBC7-85C6-47A9-BA75-2D5BFF4FBE97}"/>
                                            </p:graphicEl>
                                          </p:spTgt>
                                        </p:tgtEl>
                                        <p:attrNameLst>
                                          <p:attrName>ppt_y</p:attrName>
                                        </p:attrNameLst>
                                      </p:cBhvr>
                                      <p:tavLst>
                                        <p:tav tm="0">
                                          <p:val>
                                            <p:strVal val="#ppt_y+#ppt_h*1.125000"/>
                                          </p:val>
                                        </p:tav>
                                        <p:tav tm="100000">
                                          <p:val>
                                            <p:strVal val="#ppt_y"/>
                                          </p:val>
                                        </p:tav>
                                      </p:tavLst>
                                    </p:anim>
                                    <p:animEffect transition="in" filter="wipe(up)">
                                      <p:cBhvr>
                                        <p:cTn id="40" dur="500"/>
                                        <p:tgtEl>
                                          <p:spTgt spid="8">
                                            <p:graphicEl>
                                              <a:dgm id="{2512FBC7-85C6-47A9-BA75-2D5BFF4FBE97}"/>
                                            </p:graphicEl>
                                          </p:spTgt>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8">
                                            <p:graphicEl>
                                              <a:dgm id="{C61A6446-7C2D-48CC-A570-5ACE9354BB96}"/>
                                            </p:graphicEl>
                                          </p:spTgt>
                                        </p:tgtEl>
                                        <p:attrNameLst>
                                          <p:attrName>style.visibility</p:attrName>
                                        </p:attrNameLst>
                                      </p:cBhvr>
                                      <p:to>
                                        <p:strVal val="visible"/>
                                      </p:to>
                                    </p:set>
                                    <p:anim calcmode="lin" valueType="num">
                                      <p:cBhvr additive="base">
                                        <p:cTn id="43" dur="500"/>
                                        <p:tgtEl>
                                          <p:spTgt spid="8">
                                            <p:graphicEl>
                                              <a:dgm id="{C61A6446-7C2D-48CC-A570-5ACE9354BB96}"/>
                                            </p:graphicEl>
                                          </p:spTgt>
                                        </p:tgtEl>
                                        <p:attrNameLst>
                                          <p:attrName>ppt_y</p:attrName>
                                        </p:attrNameLst>
                                      </p:cBhvr>
                                      <p:tavLst>
                                        <p:tav tm="0">
                                          <p:val>
                                            <p:strVal val="#ppt_y+#ppt_h*1.125000"/>
                                          </p:val>
                                        </p:tav>
                                        <p:tav tm="100000">
                                          <p:val>
                                            <p:strVal val="#ppt_y"/>
                                          </p:val>
                                        </p:tav>
                                      </p:tavLst>
                                    </p:anim>
                                    <p:animEffect transition="in" filter="wipe(up)">
                                      <p:cBhvr>
                                        <p:cTn id="44" dur="500"/>
                                        <p:tgtEl>
                                          <p:spTgt spid="8">
                                            <p:graphicEl>
                                              <a:dgm id="{C61A6446-7C2D-48CC-A570-5ACE9354BB96}"/>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p:tgtEl>
                                          <p:spTgt spid="7"/>
                                        </p:tgtEl>
                                        <p:attrNameLst>
                                          <p:attrName>ppt_y</p:attrName>
                                        </p:attrNameLst>
                                      </p:cBhvr>
                                      <p:tavLst>
                                        <p:tav tm="0">
                                          <p:val>
                                            <p:strVal val="#ppt_y+#ppt_h*1.125000"/>
                                          </p:val>
                                        </p:tav>
                                        <p:tav tm="100000">
                                          <p:val>
                                            <p:strVal val="#ppt_y"/>
                                          </p:val>
                                        </p:tav>
                                      </p:tavLst>
                                    </p:anim>
                                    <p:animEffect transition="in" filter="wipe(up)">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p:tgtEl>
                                          <p:spTgt spid="4"/>
                                        </p:tgtEl>
                                        <p:attrNameLst>
                                          <p:attrName>ppt_y</p:attrName>
                                        </p:attrNameLst>
                                      </p:cBhvr>
                                      <p:tavLst>
                                        <p:tav tm="0">
                                          <p:val>
                                            <p:strVal val="#ppt_y+#ppt_h*1.125000"/>
                                          </p:val>
                                        </p:tav>
                                        <p:tav tm="100000">
                                          <p:val>
                                            <p:strVal val="#ppt_y"/>
                                          </p:val>
                                        </p:tav>
                                      </p:tavLst>
                                    </p:anim>
                                    <p:animEffect transition="in" filter="wipe(up)">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8">
                                            <p:graphicEl>
                                              <a:dgm id="{F0DC111A-8CF6-4F9E-909E-0028DDFFF7C8}"/>
                                            </p:graphicEl>
                                          </p:spTgt>
                                        </p:tgtEl>
                                        <p:attrNameLst>
                                          <p:attrName>style.visibility</p:attrName>
                                        </p:attrNameLst>
                                      </p:cBhvr>
                                      <p:to>
                                        <p:strVal val="visible"/>
                                      </p:to>
                                    </p:set>
                                    <p:anim calcmode="lin" valueType="num">
                                      <p:cBhvr additive="base">
                                        <p:cTn id="61" dur="500"/>
                                        <p:tgtEl>
                                          <p:spTgt spid="8">
                                            <p:graphicEl>
                                              <a:dgm id="{F0DC111A-8CF6-4F9E-909E-0028DDFFF7C8}"/>
                                            </p:graphicEl>
                                          </p:spTgt>
                                        </p:tgtEl>
                                        <p:attrNameLst>
                                          <p:attrName>ppt_y</p:attrName>
                                        </p:attrNameLst>
                                      </p:cBhvr>
                                      <p:tavLst>
                                        <p:tav tm="0">
                                          <p:val>
                                            <p:strVal val="#ppt_y+#ppt_h*1.125000"/>
                                          </p:val>
                                        </p:tav>
                                        <p:tav tm="100000">
                                          <p:val>
                                            <p:strVal val="#ppt_y"/>
                                          </p:val>
                                        </p:tav>
                                      </p:tavLst>
                                    </p:anim>
                                    <p:animEffect transition="in" filter="wipe(up)">
                                      <p:cBhvr>
                                        <p:cTn id="62" dur="500"/>
                                        <p:tgtEl>
                                          <p:spTgt spid="8">
                                            <p:graphicEl>
                                              <a:dgm id="{F0DC111A-8CF6-4F9E-909E-0028DDFFF7C8}"/>
                                            </p:graphicEl>
                                          </p:spTgt>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8">
                                            <p:graphicEl>
                                              <a:dgm id="{40DAE0C2-1123-432C-9465-254518161D19}"/>
                                            </p:graphicEl>
                                          </p:spTgt>
                                        </p:tgtEl>
                                        <p:attrNameLst>
                                          <p:attrName>style.visibility</p:attrName>
                                        </p:attrNameLst>
                                      </p:cBhvr>
                                      <p:to>
                                        <p:strVal val="visible"/>
                                      </p:to>
                                    </p:set>
                                    <p:anim calcmode="lin" valueType="num">
                                      <p:cBhvr additive="base">
                                        <p:cTn id="65" dur="500"/>
                                        <p:tgtEl>
                                          <p:spTgt spid="8">
                                            <p:graphicEl>
                                              <a:dgm id="{40DAE0C2-1123-432C-9465-254518161D19}"/>
                                            </p:graphicEl>
                                          </p:spTgt>
                                        </p:tgtEl>
                                        <p:attrNameLst>
                                          <p:attrName>ppt_y</p:attrName>
                                        </p:attrNameLst>
                                      </p:cBhvr>
                                      <p:tavLst>
                                        <p:tav tm="0">
                                          <p:val>
                                            <p:strVal val="#ppt_y+#ppt_h*1.125000"/>
                                          </p:val>
                                        </p:tav>
                                        <p:tav tm="100000">
                                          <p:val>
                                            <p:strVal val="#ppt_y"/>
                                          </p:val>
                                        </p:tav>
                                      </p:tavLst>
                                    </p:anim>
                                    <p:animEffect transition="in" filter="wipe(up)">
                                      <p:cBhvr>
                                        <p:cTn id="66" dur="500"/>
                                        <p:tgtEl>
                                          <p:spTgt spid="8">
                                            <p:graphicEl>
                                              <a:dgm id="{40DAE0C2-1123-432C-9465-254518161D19}"/>
                                            </p:graphicEl>
                                          </p:spTgt>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8">
                                            <p:graphicEl>
                                              <a:dgm id="{D821049A-4314-4BAC-86C8-99F18094B000}"/>
                                            </p:graphicEl>
                                          </p:spTgt>
                                        </p:tgtEl>
                                        <p:attrNameLst>
                                          <p:attrName>style.visibility</p:attrName>
                                        </p:attrNameLst>
                                      </p:cBhvr>
                                      <p:to>
                                        <p:strVal val="visible"/>
                                      </p:to>
                                    </p:set>
                                    <p:anim calcmode="lin" valueType="num">
                                      <p:cBhvr additive="base">
                                        <p:cTn id="69" dur="500"/>
                                        <p:tgtEl>
                                          <p:spTgt spid="8">
                                            <p:graphicEl>
                                              <a:dgm id="{D821049A-4314-4BAC-86C8-99F18094B000}"/>
                                            </p:graphicEl>
                                          </p:spTgt>
                                        </p:tgtEl>
                                        <p:attrNameLst>
                                          <p:attrName>ppt_y</p:attrName>
                                        </p:attrNameLst>
                                      </p:cBhvr>
                                      <p:tavLst>
                                        <p:tav tm="0">
                                          <p:val>
                                            <p:strVal val="#ppt_y+#ppt_h*1.125000"/>
                                          </p:val>
                                        </p:tav>
                                        <p:tav tm="100000">
                                          <p:val>
                                            <p:strVal val="#ppt_y"/>
                                          </p:val>
                                        </p:tav>
                                      </p:tavLst>
                                    </p:anim>
                                    <p:animEffect transition="in" filter="wipe(up)">
                                      <p:cBhvr>
                                        <p:cTn id="70" dur="500"/>
                                        <p:tgtEl>
                                          <p:spTgt spid="8">
                                            <p:graphicEl>
                                              <a:dgm id="{D821049A-4314-4BAC-86C8-99F18094B0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P spid="4" grpId="0"/>
      <p:bldP spid="7" grpId="0" uiExpan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4980" y="1752600"/>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2763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
        <p:nvSpPr>
          <p:cNvPr id="4" name="Rectangle 3">
            <a:extLst>
              <a:ext uri="{FF2B5EF4-FFF2-40B4-BE49-F238E27FC236}">
                <a16:creationId xmlns:a16="http://schemas.microsoft.com/office/drawing/2014/main" id="{1ED0A661-FA2C-486A-8959-1E6C817DF33C}"/>
              </a:ext>
            </a:extLst>
          </p:cNvPr>
          <p:cNvSpPr/>
          <p:nvPr/>
        </p:nvSpPr>
        <p:spPr>
          <a:xfrm>
            <a:off x="3875314" y="2264229"/>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90C17F2-E80F-47D6-9C0A-B435CBCC1631}"/>
              </a:ext>
            </a:extLst>
          </p:cNvPr>
          <p:cNvSpPr/>
          <p:nvPr/>
        </p:nvSpPr>
        <p:spPr>
          <a:xfrm>
            <a:off x="6924947" y="2265261"/>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1798624-0056-4D65-9220-AFA96923DE34}"/>
              </a:ext>
            </a:extLst>
          </p:cNvPr>
          <p:cNvSpPr/>
          <p:nvPr/>
        </p:nvSpPr>
        <p:spPr>
          <a:xfrm>
            <a:off x="6924947" y="3167743"/>
            <a:ext cx="2975230"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861F667-DA6F-4E25-8634-AF22EEA8C487}"/>
              </a:ext>
            </a:extLst>
          </p:cNvPr>
          <p:cNvSpPr/>
          <p:nvPr/>
        </p:nvSpPr>
        <p:spPr>
          <a:xfrm>
            <a:off x="6924947" y="3845068"/>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98E779B-5FE2-457C-870A-0B651387F948}"/>
              </a:ext>
            </a:extLst>
          </p:cNvPr>
          <p:cNvSpPr/>
          <p:nvPr/>
        </p:nvSpPr>
        <p:spPr>
          <a:xfrm>
            <a:off x="7913913" y="4522395"/>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213CC607-A0CF-40F5-AAC4-D905F97266DF}"/>
              </a:ext>
            </a:extLst>
          </p:cNvPr>
          <p:cNvSpPr/>
          <p:nvPr/>
        </p:nvSpPr>
        <p:spPr>
          <a:xfrm>
            <a:off x="3918857" y="5208219"/>
            <a:ext cx="936171"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67AE0690-156A-4D0A-B253-EBA0A6208E37}"/>
              </a:ext>
            </a:extLst>
          </p:cNvPr>
          <p:cNvSpPr/>
          <p:nvPr/>
        </p:nvSpPr>
        <p:spPr>
          <a:xfrm>
            <a:off x="3934401" y="5904000"/>
            <a:ext cx="5899674" cy="72000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760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073708" y="1878761"/>
            <a:ext cx="5931365"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87334A"/>
                </a:solidFill>
                <a:latin typeface="+mj-lt"/>
              </a:rPr>
              <a:t>Toronto Raptors only</a:t>
            </a:r>
          </a:p>
          <a:p>
            <a:pPr marL="342900" indent="-342900">
              <a:buFont typeface="Arial" panose="020B0604020202020204" pitchFamily="34" charset="0"/>
              <a:buChar char="•"/>
              <a:defRPr/>
            </a:pPr>
            <a:r>
              <a:rPr lang="en-US" altLang="ko-KR" sz="2800" i="1" dirty="0">
                <a:solidFill>
                  <a:srgbClr val="87334A"/>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87334A"/>
                </a:solidFill>
                <a:latin typeface="+mj-lt"/>
              </a:rPr>
              <a:t>Health</a:t>
            </a:r>
          </a:p>
          <a:p>
            <a:pPr marL="955045" lvl="1" indent="-457200">
              <a:buSzPct val="80000"/>
              <a:buFont typeface="Arial" panose="020B0604020202020204" pitchFamily="34" charset="0"/>
              <a:buChar char="•"/>
              <a:defRPr/>
            </a:pPr>
            <a:r>
              <a:rPr lang="en-US" altLang="ko-KR" sz="2400" i="1" dirty="0">
                <a:solidFill>
                  <a:srgbClr val="87334A"/>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87334A"/>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87334A"/>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87334A"/>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87334A"/>
                </a:solidFill>
                <a:latin typeface="+mj-lt"/>
              </a:rPr>
              <a:t>Personal life</a:t>
            </a:r>
            <a:endParaRPr lang="en-US" altLang="ko-KR" sz="1600" b="1" i="1" dirty="0">
              <a:solidFill>
                <a:srgbClr val="87334A"/>
              </a:solidFill>
              <a:latin typeface="+mj-lt"/>
            </a:endParaRPr>
          </a:p>
        </p:txBody>
      </p:sp>
    </p:spTree>
    <p:extLst>
      <p:ext uri="{BB962C8B-B14F-4D97-AF65-F5344CB8AC3E}">
        <p14:creationId xmlns:p14="http://schemas.microsoft.com/office/powerpoint/2010/main" val="31182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5255-C6E7-4492-98F7-628018AFD4F3}"/>
              </a:ext>
            </a:extLst>
          </p:cNvPr>
          <p:cNvSpPr>
            <a:spLocks noGrp="1"/>
          </p:cNvSpPr>
          <p:nvPr>
            <p:ph type="title"/>
          </p:nvPr>
        </p:nvSpPr>
        <p:spPr/>
        <p:txBody>
          <a:bodyPr/>
          <a:lstStyle/>
          <a:p>
            <a:r>
              <a:rPr lang="en-US" dirty="0"/>
              <a:t>BLANK Delete everything from this slide onwards</a:t>
            </a:r>
            <a:endParaRPr lang="en-CA" dirty="0"/>
          </a:p>
        </p:txBody>
      </p:sp>
      <p:sp>
        <p:nvSpPr>
          <p:cNvPr id="4" name="Content Placeholder 3">
            <a:extLst>
              <a:ext uri="{FF2B5EF4-FFF2-40B4-BE49-F238E27FC236}">
                <a16:creationId xmlns:a16="http://schemas.microsoft.com/office/drawing/2014/main" id="{77EE79BB-5D0B-4DC3-8784-ACF97270A4F8}"/>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1357266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Reference Instructions</a:t>
            </a:r>
          </a:p>
        </p:txBody>
      </p:sp>
      <p:sp>
        <p:nvSpPr>
          <p:cNvPr id="23" name="TextBox 22">
            <a:extLst>
              <a:ext uri="{FF2B5EF4-FFF2-40B4-BE49-F238E27FC236}">
                <a16:creationId xmlns:a16="http://schemas.microsoft.com/office/drawing/2014/main" id="{42505A98-089C-4135-8D4D-6B5372437017}"/>
              </a:ext>
            </a:extLst>
          </p:cNvPr>
          <p:cNvSpPr txBox="1"/>
          <p:nvPr/>
        </p:nvSpPr>
        <p:spPr>
          <a:xfrm>
            <a:off x="1524000" y="1401041"/>
            <a:ext cx="9032240" cy="4708981"/>
          </a:xfrm>
          <a:prstGeom prst="rect">
            <a:avLst/>
          </a:prstGeom>
          <a:noFill/>
        </p:spPr>
        <p:txBody>
          <a:bodyPr wrap="square">
            <a:spAutoFit/>
          </a:bodyPr>
          <a:lstStyle/>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Cover: Informative title, team number and member names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Provide a brief background of organization/problem addressed.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Business problem/opportunity (stakeholder, challenge/opportunity, humanity considerations)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mining problem (supervised/unsupervised, explanatory/predictive, how to be deployed)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description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cleansing, if needed – steps taken – what were the challenges with the data and steps taken to cleanse bring it to usable format (ETL – extract, transform, load steps). Technology/tools used for cleansing/analysis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Methods (methods, relevant outputs)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Evaluation (metrics of interest, benchmark, comparison)</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Implications – so what can business/org do with findings/actions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Recommendations (what should the client be aware of? problems you encountered, suggestions for future data collection or analysis, etc.)</a:t>
            </a:r>
            <a:endParaRPr lang="en-CA" sz="3200" dirty="0">
              <a:effectLst/>
              <a:ea typeface="Times New Roman" panose="02020603050405020304" pitchFamily="18" charset="0"/>
            </a:endParaRPr>
          </a:p>
        </p:txBody>
      </p:sp>
    </p:spTree>
    <p:extLst>
      <p:ext uri="{BB962C8B-B14F-4D97-AF65-F5344CB8AC3E}">
        <p14:creationId xmlns:p14="http://schemas.microsoft.com/office/powerpoint/2010/main" val="352671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3"/>
          <a:stretch>
            <a:fillRect/>
          </a:stretch>
        </p:blipFill>
        <p:spPr>
          <a:xfrm>
            <a:off x="2196649" y="2820568"/>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dirty="0"/>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181659" y="2041246"/>
            <a:ext cx="5450900"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575757"/>
                </a:solidFill>
                <a:latin typeface="+mj-lt"/>
              </a:rPr>
              <a:t>Toronto Raptors only</a:t>
            </a:r>
          </a:p>
          <a:p>
            <a:pPr marL="342900" indent="-342900">
              <a:buFont typeface="Arial" panose="020B0604020202020204" pitchFamily="34" charset="0"/>
              <a:buChar char="•"/>
              <a:defRPr/>
            </a:pPr>
            <a:r>
              <a:rPr lang="en-US" altLang="ko-KR" sz="2800" i="1" dirty="0">
                <a:solidFill>
                  <a:srgbClr val="575757"/>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575757"/>
                </a:solidFill>
                <a:latin typeface="+mj-lt"/>
              </a:rPr>
              <a:t>Health</a:t>
            </a:r>
          </a:p>
          <a:p>
            <a:pPr marL="955045" lvl="1" indent="-457200">
              <a:buSzPct val="80000"/>
              <a:buFont typeface="Arial" panose="020B0604020202020204" pitchFamily="34" charset="0"/>
              <a:buChar char="•"/>
              <a:defRPr/>
            </a:pPr>
            <a:r>
              <a:rPr lang="en-US" altLang="ko-KR" sz="2400" i="1" dirty="0">
                <a:solidFill>
                  <a:srgbClr val="575757"/>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575757"/>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575757"/>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575757"/>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575757"/>
                </a:solidFill>
                <a:latin typeface="+mj-lt"/>
              </a:rPr>
              <a:t>Personal life</a:t>
            </a:r>
            <a:endParaRPr lang="en-US" altLang="ko-KR" sz="2400" b="1" i="1" dirty="0">
              <a:solidFill>
                <a:srgbClr val="575757"/>
              </a:solidFill>
              <a:latin typeface="+mj-lt"/>
            </a:endParaRPr>
          </a:p>
        </p:txBody>
      </p:sp>
    </p:spTree>
    <p:extLst>
      <p:ext uri="{BB962C8B-B14F-4D97-AF65-F5344CB8AC3E}">
        <p14:creationId xmlns:p14="http://schemas.microsoft.com/office/powerpoint/2010/main" val="1429745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Recommendations</a:t>
            </a:r>
          </a:p>
        </p:txBody>
      </p:sp>
      <p:sp>
        <p:nvSpPr>
          <p:cNvPr id="4" name="Content Placeholder 3">
            <a:extLst>
              <a:ext uri="{FF2B5EF4-FFF2-40B4-BE49-F238E27FC236}">
                <a16:creationId xmlns:a16="http://schemas.microsoft.com/office/drawing/2014/main" id="{C612FEC7-9FD1-43B1-8707-42F8A3CDA880}"/>
              </a:ext>
            </a:extLst>
          </p:cNvPr>
          <p:cNvSpPr>
            <a:spLocks noGrp="1"/>
          </p:cNvSpPr>
          <p:nvPr>
            <p:ph idx="1"/>
          </p:nvPr>
        </p:nvSpPr>
        <p:spPr/>
        <p:txBody>
          <a:bodyPr/>
          <a:lstStyle/>
          <a:p>
            <a:pPr marL="342900" lvl="0" indent="-342900" latinLnBrk="0">
              <a:lnSpc>
                <a:spcPct val="115000"/>
              </a:lnSpc>
              <a:spcBef>
                <a:spcPts val="500"/>
              </a:spcBef>
              <a:buFont typeface="Symbol" panose="05050102010706020507" pitchFamily="18" charset="2"/>
              <a:buChar char=""/>
            </a:pPr>
            <a:r>
              <a:rPr lang="en-CA" dirty="0">
                <a:latin typeface="Calibri" panose="020F0502020204030204" pitchFamily="34" charset="0"/>
                <a:ea typeface="Yu Mincho" panose="02020400000000000000" pitchFamily="18" charset="-128"/>
                <a:cs typeface="Calibri" panose="020F0502020204030204" pitchFamily="34" charset="0"/>
              </a:rPr>
              <a:t>Search for </a:t>
            </a:r>
            <a:r>
              <a:rPr lang="en-CA" sz="2000" dirty="0">
                <a:effectLst/>
                <a:latin typeface="Calibri" panose="020F0502020204030204" pitchFamily="34" charset="0"/>
                <a:ea typeface="Yu Mincho" panose="02020400000000000000" pitchFamily="18" charset="-128"/>
                <a:cs typeface="Calibri" panose="020F0502020204030204" pitchFamily="34" charset="0"/>
              </a:rPr>
              <a:t>Non-TOR players with </a:t>
            </a:r>
          </a:p>
          <a:p>
            <a:pPr marL="778514" lvl="1" indent="-342900" latinLnBrk="0">
              <a:lnSpc>
                <a:spcPct val="115000"/>
              </a:lnSpc>
              <a:spcBef>
                <a:spcPts val="500"/>
              </a:spcBef>
              <a:buFont typeface="Wingdings" panose="05000000000000000000" pitchFamily="2" charset="2"/>
              <a:buChar char="Ø"/>
            </a:pPr>
            <a:r>
              <a:rPr lang="en-CA" sz="2000" i="1" dirty="0">
                <a:solidFill>
                  <a:srgbClr val="87334A"/>
                </a:solidFill>
                <a:latin typeface="Calibri" panose="020F0502020204030204" pitchFamily="34" charset="0"/>
                <a:ea typeface="Yu Mincho" panose="02020400000000000000" pitchFamily="18" charset="-128"/>
                <a:cs typeface="Calibri" panose="020F0502020204030204" pitchFamily="34" charset="0"/>
              </a:rPr>
              <a:t>H</a:t>
            </a:r>
            <a:r>
              <a:rPr lang="en-CA" sz="2000" i="1" dirty="0">
                <a:solidFill>
                  <a:srgbClr val="87334A"/>
                </a:solidFill>
                <a:effectLst/>
                <a:latin typeface="Calibri" panose="020F0502020204030204" pitchFamily="34" charset="0"/>
                <a:ea typeface="Yu Mincho" panose="02020400000000000000" pitchFamily="18" charset="-128"/>
                <a:cs typeface="Calibri" panose="020F0502020204030204" pitchFamily="34" charset="0"/>
              </a:rPr>
              <a:t>igher feature values in Plus/Minus, PER, and PIE compared to their current roster. ​ </a:t>
            </a:r>
            <a:endParaRPr lang="en-CA" sz="2000" i="1" dirty="0">
              <a:solidFill>
                <a:srgbClr val="87334A"/>
              </a:solidFill>
              <a:effectLst/>
              <a:latin typeface="Calibri" panose="020F0502020204030204" pitchFamily="34" charset="0"/>
              <a:ea typeface="Yu Mincho" panose="02020400000000000000" pitchFamily="18" charset="-128"/>
              <a:cs typeface="Times New Roman" panose="02020603050405020304" pitchFamily="18" charset="0"/>
            </a:endParaRPr>
          </a:p>
          <a:p>
            <a:pPr marL="778514" lvl="1" indent="-342900" latinLnBrk="0">
              <a:lnSpc>
                <a:spcPct val="115000"/>
              </a:lnSpc>
              <a:spcBef>
                <a:spcPts val="500"/>
              </a:spcBef>
              <a:buFont typeface="Wingdings" panose="05000000000000000000" pitchFamily="2" charset="2"/>
              <a:buChar char="Ø"/>
            </a:pPr>
            <a:r>
              <a:rPr lang="en-CA" sz="2000" i="1" dirty="0">
                <a:solidFill>
                  <a:srgbClr val="87334A"/>
                </a:solidFill>
                <a:effectLst/>
                <a:latin typeface="Calibri" panose="020F0502020204030204" pitchFamily="34" charset="0"/>
                <a:ea typeface="Yu Mincho" panose="02020400000000000000" pitchFamily="18" charset="-128"/>
                <a:cs typeface="Calibri" panose="020F0502020204030204" pitchFamily="34" charset="0"/>
              </a:rPr>
              <a:t>Field Goal % (FG_PCT) and 3-pointers % (FG3_PCT) for player offensive efficiency.</a:t>
            </a:r>
            <a:endParaRPr lang="en-CA" sz="2000" i="1" dirty="0">
              <a:solidFill>
                <a:srgbClr val="87334A"/>
              </a:solidFill>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latinLnBrk="0">
              <a:lnSpc>
                <a:spcPct val="115000"/>
              </a:lnSpc>
              <a:spcBef>
                <a:spcPts val="500"/>
              </a:spcBef>
              <a:buFont typeface="Symbol" panose="05050102010706020507" pitchFamily="18" charset="2"/>
              <a:buChar char=""/>
            </a:pPr>
            <a:r>
              <a:rPr lang="en-CA" dirty="0">
                <a:latin typeface="Calibri" panose="020F0502020204030204" pitchFamily="34" charset="0"/>
                <a:ea typeface="Yu Mincho" panose="02020400000000000000" pitchFamily="18" charset="-128"/>
                <a:cs typeface="Calibri" panose="020F0502020204030204" pitchFamily="34" charset="0"/>
              </a:rPr>
              <a:t>Non-TOR players selection </a:t>
            </a:r>
            <a:r>
              <a:rPr lang="en-CA" sz="2000" dirty="0">
                <a:effectLst/>
                <a:latin typeface="Calibri" panose="020F0502020204030204" pitchFamily="34" charset="0"/>
                <a:ea typeface="Yu Mincho" panose="02020400000000000000" pitchFamily="18" charset="-128"/>
                <a:cs typeface="Calibri" panose="020F0502020204030204" pitchFamily="34" charset="0"/>
              </a:rPr>
              <a:t>higher important feature values than the average TOR player and a salary below the average of a TOR player.</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latinLnBrk="0">
              <a:lnSpc>
                <a:spcPct val="115000"/>
              </a:lnSpc>
              <a:spcBef>
                <a:spcPts val="500"/>
              </a:spcBef>
              <a:spcAft>
                <a:spcPts val="1000"/>
              </a:spcAft>
              <a:buFont typeface="Symbol" panose="05050102010706020507" pitchFamily="18" charset="2"/>
              <a:buChar char=""/>
            </a:pPr>
            <a:r>
              <a:rPr lang="en-US" dirty="0">
                <a:latin typeface="Calibri" panose="020F0502020204030204" pitchFamily="34" charset="0"/>
                <a:ea typeface="Yu Mincho" panose="02020400000000000000" pitchFamily="18" charset="-128"/>
                <a:cs typeface="Calibri" panose="020F0502020204030204" pitchFamily="34" charset="0"/>
              </a:rPr>
              <a:t>There is an evidence of underutilization of a selected TOR player</a:t>
            </a:r>
            <a:r>
              <a:rPr lang="en-CA" sz="2000" dirty="0">
                <a:effectLst/>
                <a:latin typeface="Calibri" panose="020F0502020204030204" pitchFamily="34" charset="0"/>
                <a:ea typeface="Yu Mincho" panose="02020400000000000000" pitchFamily="18" charset="-128"/>
                <a:cs typeface="Calibri" panose="020F0502020204030204" pitchFamily="34" charset="0"/>
              </a:rPr>
              <a:t>. We advocate exploring his utilization or replacing him. </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latinLnBrk="0"/>
            <a:endParaRPr lang="en-CA" dirty="0"/>
          </a:p>
        </p:txBody>
      </p:sp>
    </p:spTree>
    <p:extLst>
      <p:ext uri="{BB962C8B-B14F-4D97-AF65-F5344CB8AC3E}">
        <p14:creationId xmlns:p14="http://schemas.microsoft.com/office/powerpoint/2010/main" val="244636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50097"/>
            <a:ext cx="10971373" cy="798753"/>
          </a:xfrm>
        </p:spPr>
        <p:txBody>
          <a:bodyPr anchor="ctr">
            <a:normAutofit/>
          </a:bodyPr>
          <a:lstStyle/>
          <a:p>
            <a:r>
              <a:rPr lang="en-US" altLang="ko-KR" dirty="0"/>
              <a:t>Objectives</a:t>
            </a:r>
          </a:p>
        </p:txBody>
      </p:sp>
      <p:graphicFrame>
        <p:nvGraphicFramePr>
          <p:cNvPr id="9" name="내용 개체 틀 5">
            <a:extLst>
              <a:ext uri="{FF2B5EF4-FFF2-40B4-BE49-F238E27FC236}">
                <a16:creationId xmlns:a16="http://schemas.microsoft.com/office/drawing/2014/main" id="{3771103C-D13E-4CDB-BAAD-4CF7ACC7F130}"/>
              </a:ext>
            </a:extLst>
          </p:cNvPr>
          <p:cNvGraphicFramePr>
            <a:graphicFrameLocks noGrp="1"/>
          </p:cNvGraphicFramePr>
          <p:nvPr>
            <p:ph idx="1"/>
          </p:nvPr>
        </p:nvGraphicFramePr>
        <p:xfrm>
          <a:off x="609521" y="1485579"/>
          <a:ext cx="10971372" cy="4824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673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2683F43A-E38D-4961-A0F9-1605C6945FD0}"/>
                                            </p:graphicEl>
                                          </p:spTgt>
                                        </p:tgtEl>
                                        <p:attrNameLst>
                                          <p:attrName>style.visibility</p:attrName>
                                        </p:attrNameLst>
                                      </p:cBhvr>
                                      <p:to>
                                        <p:strVal val="visible"/>
                                      </p:to>
                                    </p:set>
                                    <p:animEffect transition="in" filter="fade">
                                      <p:cBhvr>
                                        <p:cTn id="7" dur="500"/>
                                        <p:tgtEl>
                                          <p:spTgt spid="9">
                                            <p:graphicEl>
                                              <a:dgm id="{2683F43A-E38D-4961-A0F9-1605C6945FD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14894D0D-9B5D-4858-93F5-C1101D18AB90}"/>
                                            </p:graphicEl>
                                          </p:spTgt>
                                        </p:tgtEl>
                                        <p:attrNameLst>
                                          <p:attrName>style.visibility</p:attrName>
                                        </p:attrNameLst>
                                      </p:cBhvr>
                                      <p:to>
                                        <p:strVal val="visible"/>
                                      </p:to>
                                    </p:set>
                                    <p:animEffect transition="in" filter="fade">
                                      <p:cBhvr>
                                        <p:cTn id="10" dur="500"/>
                                        <p:tgtEl>
                                          <p:spTgt spid="9">
                                            <p:graphicEl>
                                              <a:dgm id="{14894D0D-9B5D-4858-93F5-C1101D18AB9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graphicEl>
                                              <a:dgm id="{EC8501CF-53D3-4CD1-9982-9C56B578E51C}"/>
                                            </p:graphicEl>
                                          </p:spTgt>
                                        </p:tgtEl>
                                        <p:attrNameLst>
                                          <p:attrName>style.visibility</p:attrName>
                                        </p:attrNameLst>
                                      </p:cBhvr>
                                      <p:to>
                                        <p:strVal val="visible"/>
                                      </p:to>
                                    </p:set>
                                    <p:animEffect transition="in" filter="fade">
                                      <p:cBhvr>
                                        <p:cTn id="13" dur="500"/>
                                        <p:tgtEl>
                                          <p:spTgt spid="9">
                                            <p:graphicEl>
                                              <a:dgm id="{EC8501CF-53D3-4CD1-9982-9C56B578E51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graphicEl>
                                              <a:dgm id="{83617EE4-B004-402F-A483-74015FFBD04C}"/>
                                            </p:graphicEl>
                                          </p:spTgt>
                                        </p:tgtEl>
                                        <p:attrNameLst>
                                          <p:attrName>style.visibility</p:attrName>
                                        </p:attrNameLst>
                                      </p:cBhvr>
                                      <p:to>
                                        <p:strVal val="visible"/>
                                      </p:to>
                                    </p:set>
                                    <p:animEffect transition="in" filter="fade">
                                      <p:cBhvr>
                                        <p:cTn id="18" dur="500"/>
                                        <p:tgtEl>
                                          <p:spTgt spid="9">
                                            <p:graphicEl>
                                              <a:dgm id="{83617EE4-B004-402F-A483-74015FFBD04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graphicEl>
                                              <a:dgm id="{111CA7FE-17A9-4081-B143-1EFF1BB61916}"/>
                                            </p:graphicEl>
                                          </p:spTgt>
                                        </p:tgtEl>
                                        <p:attrNameLst>
                                          <p:attrName>style.visibility</p:attrName>
                                        </p:attrNameLst>
                                      </p:cBhvr>
                                      <p:to>
                                        <p:strVal val="visible"/>
                                      </p:to>
                                    </p:set>
                                    <p:animEffect transition="in" filter="fade">
                                      <p:cBhvr>
                                        <p:cTn id="21" dur="500"/>
                                        <p:tgtEl>
                                          <p:spTgt spid="9">
                                            <p:graphicEl>
                                              <a:dgm id="{111CA7FE-17A9-4081-B143-1EFF1BB61916}"/>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graphicEl>
                                              <a:dgm id="{E7CF671E-8636-4BA9-88F8-4415716E67F4}"/>
                                            </p:graphicEl>
                                          </p:spTgt>
                                        </p:tgtEl>
                                        <p:attrNameLst>
                                          <p:attrName>style.visibility</p:attrName>
                                        </p:attrNameLst>
                                      </p:cBhvr>
                                      <p:to>
                                        <p:strVal val="visible"/>
                                      </p:to>
                                    </p:set>
                                    <p:animEffect transition="in" filter="fade">
                                      <p:cBhvr>
                                        <p:cTn id="24" dur="500"/>
                                        <p:tgtEl>
                                          <p:spTgt spid="9">
                                            <p:graphicEl>
                                              <a:dgm id="{E7CF671E-8636-4BA9-88F8-4415716E67F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A0DD71-825C-4331-95C1-81459F90E844}"/>
              </a:ext>
            </a:extLst>
          </p:cNvPr>
          <p:cNvPicPr>
            <a:picLocks noChangeAspect="1"/>
          </p:cNvPicPr>
          <p:nvPr/>
        </p:nvPicPr>
        <p:blipFill>
          <a:blip r:embed="rId3"/>
          <a:stretch>
            <a:fillRect/>
          </a:stretch>
        </p:blipFill>
        <p:spPr>
          <a:xfrm>
            <a:off x="2524012" y="3185364"/>
            <a:ext cx="8391525" cy="3143250"/>
          </a:xfrm>
          <a:prstGeom prst="rect">
            <a:avLst/>
          </a:prstGeom>
        </p:spPr>
      </p:pic>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Total ~450K records, 34 features</a:t>
            </a: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pic>
        <p:nvPicPr>
          <p:cNvPr id="12" name="Picture 11">
            <a:extLst>
              <a:ext uri="{FF2B5EF4-FFF2-40B4-BE49-F238E27FC236}">
                <a16:creationId xmlns:a16="http://schemas.microsoft.com/office/drawing/2014/main" id="{E9C8EF97-BFE1-4D2E-8007-7B27E0BDA101}"/>
              </a:ext>
            </a:extLst>
          </p:cNvPr>
          <p:cNvPicPr>
            <a:picLocks noChangeAspect="1"/>
          </p:cNvPicPr>
          <p:nvPr/>
        </p:nvPicPr>
        <p:blipFill>
          <a:blip r:embed="rId4"/>
          <a:stretch>
            <a:fillRect/>
          </a:stretch>
        </p:blipFill>
        <p:spPr>
          <a:xfrm>
            <a:off x="5295232" y="3829050"/>
            <a:ext cx="5553075" cy="533400"/>
          </a:xfrm>
          <a:prstGeom prst="rect">
            <a:avLst/>
          </a:prstGeom>
          <a:ln w="50800">
            <a:solidFill>
              <a:srgbClr val="C00000"/>
            </a:solidFill>
          </a:ln>
        </p:spPr>
      </p:pic>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fade">
                                      <p:cBhvr>
                                        <p:cTn id="23" dur="500"/>
                                        <p:tgtEl>
                                          <p:spTgt spid="9">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fade">
                                      <p:cBhvr>
                                        <p:cTn id="26" dur="500"/>
                                        <p:tgtEl>
                                          <p:spTgt spid="9">
                                            <p:txEl>
                                              <p:pRg st="1" end="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animEffect transition="in" filter="fade">
                                      <p:cBhvr>
                                        <p:cTn id="29" dur="500"/>
                                        <p:tgtEl>
                                          <p:spTgt spid="9">
                                            <p:txEl>
                                              <p:pRg st="2" end="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xEl>
                                              <p:pRg st="3" end="3"/>
                                            </p:txEl>
                                          </p:spTgt>
                                        </p:tgtEl>
                                        <p:attrNameLst>
                                          <p:attrName>style.visibility</p:attrName>
                                        </p:attrNameLst>
                                      </p:cBhvr>
                                      <p:to>
                                        <p:strVal val="visible"/>
                                      </p:to>
                                    </p:set>
                                    <p:animEffect transition="in" filter="fade">
                                      <p:cBhvr>
                                        <p:cTn id="32" dur="500"/>
                                        <p:tgtEl>
                                          <p:spTgt spid="9">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sz="2400" dirty="0">
                <a:solidFill>
                  <a:srgbClr val="87334A"/>
                </a:solidFill>
              </a:rPr>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39340"/>
            <a:ext cx="10971372" cy="798753"/>
          </a:xfrm>
        </p:spPr>
        <p:txBody>
          <a:bodyPr/>
          <a:lstStyle/>
          <a:p>
            <a:r>
              <a:rPr lang="en-US" altLang="ko-KR" dirty="0"/>
              <a:t>Data Analysis – Phase 1</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2542765"/>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2521861"/>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2521862"/>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2521860"/>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Advanced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880114"/>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881813"/>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880114"/>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880114"/>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880114"/>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5231881"/>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5240806"/>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5231880"/>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5231880"/>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815411"/>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815411"/>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810032"/>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4175950"/>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810032"/>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4175950"/>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4175950"/>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4175950"/>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4471786"/>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5536642"/>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5536642"/>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5532179"/>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9" name="내용 개체 틀 5">
            <a:extLst>
              <a:ext uri="{FF2B5EF4-FFF2-40B4-BE49-F238E27FC236}">
                <a16:creationId xmlns:a16="http://schemas.microsoft.com/office/drawing/2014/main" id="{B791F1CD-9EA5-4713-B501-9761AA5B0792}"/>
              </a:ext>
            </a:extLst>
          </p:cNvPr>
          <p:cNvSpPr>
            <a:spLocks noGrp="1"/>
          </p:cNvSpPr>
          <p:nvPr>
            <p:ph idx="1"/>
          </p:nvPr>
        </p:nvSpPr>
        <p:spPr>
          <a:xfrm>
            <a:off x="2183363" y="1543895"/>
            <a:ext cx="9359592" cy="579434"/>
          </a:xfrm>
        </p:spPr>
        <p:txBody>
          <a:bodyPr/>
          <a:lstStyle/>
          <a:p>
            <a:pPr marL="0" indent="0" algn="ctr"/>
            <a:r>
              <a:rPr lang="en-US" altLang="ko-KR" sz="2400" dirty="0">
                <a:solidFill>
                  <a:srgbClr val="87334A"/>
                </a:solidFill>
              </a:rPr>
              <a:t>Phase 1 – Feature Selection</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130715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500"/>
                                        <p:tgtEl>
                                          <p:spTgt spid="17"/>
                                        </p:tgtEl>
                                      </p:cBhvr>
                                    </p:animEffect>
                                  </p:childTnLst>
                                </p:cTn>
                              </p:par>
                              <p:par>
                                <p:cTn id="79" presetID="10" presetClass="entr" presetSubtype="0" fill="hold" nodeType="with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500"/>
                                        <p:tgtEl>
                                          <p:spTgt spid="18"/>
                                        </p:tgtEl>
                                      </p:cBhvr>
                                    </p:animEffect>
                                  </p:childTnLst>
                                </p:cTn>
                              </p:par>
                              <p:par>
                                <p:cTn id="85" presetID="10" presetClass="entr" presetSubtype="0" fill="hold" nodeType="with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500"/>
                                        <p:tgtEl>
                                          <p:spTgt spid="5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P spid="2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45F615-9791-4694-BC84-C75D87380057}"/>
              </a:ext>
            </a:extLst>
          </p:cNvPr>
          <p:cNvPicPr>
            <a:picLocks noGrp="1" noChangeAspect="1"/>
          </p:cNvPicPr>
          <p:nvPr>
            <p:ph idx="1"/>
          </p:nvPr>
        </p:nvPicPr>
        <p:blipFill>
          <a:blip r:embed="rId3"/>
          <a:stretch>
            <a:fillRect/>
          </a:stretch>
        </p:blipFill>
        <p:spPr>
          <a:xfrm>
            <a:off x="3054152" y="2695648"/>
            <a:ext cx="5386130" cy="3593430"/>
          </a:xfrm>
        </p:spPr>
      </p:pic>
      <p:sp>
        <p:nvSpPr>
          <p:cNvPr id="2" name="제목 1"/>
          <p:cNvSpPr>
            <a:spLocks noGrp="1"/>
          </p:cNvSpPr>
          <p:nvPr>
            <p:ph type="title"/>
          </p:nvPr>
        </p:nvSpPr>
        <p:spPr/>
        <p:txBody>
          <a:bodyPr/>
          <a:lstStyle/>
          <a:p>
            <a:r>
              <a:rPr lang="en-US" altLang="ko-KR" dirty="0"/>
              <a:t>Advanced Stats - PER</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668379" y="1397936"/>
            <a:ext cx="9912514" cy="48883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sz="2400" dirty="0">
                <a:solidFill>
                  <a:srgbClr val="87334A"/>
                </a:solidFill>
              </a:rPr>
              <a:t>Top 10 Toronto Raptors Player Efficiency Rating (PER) for Season Year 2019-20</a:t>
            </a:r>
          </a:p>
          <a:p>
            <a:pPr marL="0" indent="0" algn="ctr"/>
            <a:endParaRPr lang="en-US" altLang="ko-KR" sz="1200" b="1" dirty="0"/>
          </a:p>
          <a:p>
            <a:r>
              <a:rPr lang="en-CA" altLang="en-US" sz="1200" dirty="0"/>
              <a:t>	</a:t>
            </a:r>
            <a:endParaRPr lang="en-US" altLang="en-US" sz="1200" dirty="0"/>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4"/>
          <a:stretch>
            <a:fillRect/>
          </a:stretch>
        </p:blipFill>
        <p:spPr>
          <a:xfrm>
            <a:off x="8722761" y="3523785"/>
            <a:ext cx="1656000" cy="1579657"/>
          </a:xfrm>
          <a:prstGeom prst="rect">
            <a:avLst/>
          </a:prstGeom>
        </p:spPr>
      </p:pic>
      <p:sp>
        <p:nvSpPr>
          <p:cNvPr id="7" name="Rectangle 6">
            <a:extLst>
              <a:ext uri="{FF2B5EF4-FFF2-40B4-BE49-F238E27FC236}">
                <a16:creationId xmlns:a16="http://schemas.microsoft.com/office/drawing/2014/main" id="{5EB48400-9584-4D53-89E0-45F255345FE8}"/>
              </a:ext>
            </a:extLst>
          </p:cNvPr>
          <p:cNvSpPr/>
          <p:nvPr/>
        </p:nvSpPr>
        <p:spPr>
          <a:xfrm>
            <a:off x="3788228" y="3429794"/>
            <a:ext cx="359229"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Rectangle 7">
            <a:extLst>
              <a:ext uri="{FF2B5EF4-FFF2-40B4-BE49-F238E27FC236}">
                <a16:creationId xmlns:a16="http://schemas.microsoft.com/office/drawing/2014/main" id="{07B8A810-6652-4150-815B-9E1C2E2AEA4D}"/>
              </a:ext>
            </a:extLst>
          </p:cNvPr>
          <p:cNvSpPr/>
          <p:nvPr/>
        </p:nvSpPr>
        <p:spPr>
          <a:xfrm>
            <a:off x="3712029" y="3154565"/>
            <a:ext cx="511628" cy="497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CB2F10F7-278D-4583-BD77-E9A1291E3409}"/>
              </a:ext>
            </a:extLst>
          </p:cNvPr>
          <p:cNvSpPr txBox="1"/>
          <p:nvPr/>
        </p:nvSpPr>
        <p:spPr>
          <a:xfrm>
            <a:off x="1909720" y="2045325"/>
            <a:ext cx="9556693" cy="461665"/>
          </a:xfrm>
          <a:prstGeom prst="rect">
            <a:avLst/>
          </a:prstGeom>
          <a:noFill/>
        </p:spPr>
        <p:txBody>
          <a:bodyPr wrap="square" rtlCol="0">
            <a:spAutoFit/>
          </a:bodyPr>
          <a:lstStyle/>
          <a:p>
            <a:pPr algn="ctr"/>
            <a:r>
              <a:rPr lang="en-CA" altLang="en-US" sz="1200" b="1" i="1" dirty="0">
                <a:solidFill>
                  <a:srgbClr val="87334A"/>
                </a:solidFill>
              </a:rPr>
              <a:t>PER = (FGM x 85.910 + STL x 53.897 + FG3M x 51.757 + FTM x 46.845 + BLK x 39.190 + OREB x 39.190 + AST x 34.677 </a:t>
            </a:r>
          </a:p>
          <a:p>
            <a:pPr algn="ctr"/>
            <a:r>
              <a:rPr lang="en-CA" altLang="en-US" sz="1200" b="1" i="1" dirty="0">
                <a:solidFill>
                  <a:srgbClr val="87334A"/>
                </a:solidFill>
              </a:rPr>
              <a:t>+ DREB x 14.707 - PF x 17.174 – (FTA-FTM) x 20.091 – (FGA-FGM) x 39.190 - TOV x 53.897) * (1 / MIN)</a:t>
            </a:r>
          </a:p>
        </p:txBody>
      </p:sp>
    </p:spTree>
    <p:extLst>
      <p:ext uri="{BB962C8B-B14F-4D97-AF65-F5344CB8AC3E}">
        <p14:creationId xmlns:p14="http://schemas.microsoft.com/office/powerpoint/2010/main" val="37349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466C19-4279-4D4B-8484-9125114DCA4D}"/>
              </a:ext>
            </a:extLst>
          </p:cNvPr>
          <p:cNvPicPr>
            <a:picLocks noChangeAspect="1"/>
          </p:cNvPicPr>
          <p:nvPr/>
        </p:nvPicPr>
        <p:blipFill>
          <a:blip r:embed="rId3"/>
          <a:stretch>
            <a:fillRect/>
          </a:stretch>
        </p:blipFill>
        <p:spPr>
          <a:xfrm>
            <a:off x="3051425" y="2808513"/>
            <a:ext cx="5508294" cy="3530641"/>
          </a:xfrm>
          <a:prstGeom prst="rect">
            <a:avLst/>
          </a:prstGeom>
        </p:spPr>
      </p:pic>
      <p:sp>
        <p:nvSpPr>
          <p:cNvPr id="2" name="제목 1"/>
          <p:cNvSpPr>
            <a:spLocks noGrp="1"/>
          </p:cNvSpPr>
          <p:nvPr>
            <p:ph type="title"/>
          </p:nvPr>
        </p:nvSpPr>
        <p:spPr/>
        <p:txBody>
          <a:bodyPr/>
          <a:lstStyle/>
          <a:p>
            <a:r>
              <a:rPr lang="en-US" altLang="ko-KR" dirty="0"/>
              <a:t>Advanced Stats - PIE</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712888" y="966748"/>
            <a:ext cx="9761618" cy="91062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buFont typeface="Arial" pitchFamily="34" charset="0"/>
              <a:buChar char="•"/>
            </a:pPr>
            <a:endParaRPr lang="en-US" sz="2400" dirty="0"/>
          </a:p>
          <a:p>
            <a:pPr marL="0" indent="0" algn="ctr"/>
            <a:r>
              <a:rPr lang="en-US" altLang="ko-KR" sz="2400" dirty="0">
                <a:solidFill>
                  <a:srgbClr val="87334A"/>
                </a:solidFill>
              </a:rPr>
              <a:t>Top 10 Toronto Raptors Player Impact Estimate (PIE) for Season Year 2019-20</a:t>
            </a:r>
          </a:p>
          <a:p>
            <a:pPr marL="0" indent="0" algn="ctr"/>
            <a:endParaRPr lang="en-US" altLang="ko-KR" sz="2400" b="1" dirty="0"/>
          </a:p>
          <a:p>
            <a:pPr algn="ctr"/>
            <a:r>
              <a:rPr lang="en-US" altLang="en-US" sz="2400" dirty="0">
                <a:solidFill>
                  <a:srgbClr val="87334A"/>
                </a:solidFill>
              </a:rPr>
              <a:t>           </a:t>
            </a:r>
            <a:endParaRPr lang="en-CA" altLang="en-US" sz="2400" dirty="0">
              <a:solidFill>
                <a:srgbClr val="87334A"/>
              </a:solidFill>
            </a:endParaRPr>
          </a:p>
        </p:txBody>
      </p:sp>
      <p:sp>
        <p:nvSpPr>
          <p:cNvPr id="6" name="Rectangle 5">
            <a:extLst>
              <a:ext uri="{FF2B5EF4-FFF2-40B4-BE49-F238E27FC236}">
                <a16:creationId xmlns:a16="http://schemas.microsoft.com/office/drawing/2014/main" id="{A2F77744-58F3-48E2-81F9-5A2B5293664B}"/>
              </a:ext>
            </a:extLst>
          </p:cNvPr>
          <p:cNvSpPr/>
          <p:nvPr/>
        </p:nvSpPr>
        <p:spPr>
          <a:xfrm>
            <a:off x="3624943" y="3429794"/>
            <a:ext cx="478971"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E6FCFA59-8E56-4EF4-A9F9-19AFB831BA07}"/>
              </a:ext>
            </a:extLst>
          </p:cNvPr>
          <p:cNvPicPr>
            <a:picLocks noChangeAspect="1"/>
          </p:cNvPicPr>
          <p:nvPr/>
        </p:nvPicPr>
        <p:blipFill>
          <a:blip r:embed="rId4"/>
          <a:stretch>
            <a:fillRect/>
          </a:stretch>
        </p:blipFill>
        <p:spPr>
          <a:xfrm>
            <a:off x="8879936" y="3429794"/>
            <a:ext cx="1494509" cy="1580400"/>
          </a:xfrm>
          <a:prstGeom prst="rect">
            <a:avLst/>
          </a:prstGeom>
        </p:spPr>
      </p:pic>
      <p:sp>
        <p:nvSpPr>
          <p:cNvPr id="7" name="TextBox 6">
            <a:extLst>
              <a:ext uri="{FF2B5EF4-FFF2-40B4-BE49-F238E27FC236}">
                <a16:creationId xmlns:a16="http://schemas.microsoft.com/office/drawing/2014/main" id="{AA355A15-B43B-4B79-B17C-DB73F0810D84}"/>
              </a:ext>
            </a:extLst>
          </p:cNvPr>
          <p:cNvSpPr txBox="1"/>
          <p:nvPr/>
        </p:nvSpPr>
        <p:spPr>
          <a:xfrm>
            <a:off x="2152482" y="2034570"/>
            <a:ext cx="9322024" cy="461665"/>
          </a:xfrm>
          <a:prstGeom prst="rect">
            <a:avLst/>
          </a:prstGeom>
          <a:noFill/>
        </p:spPr>
        <p:txBody>
          <a:bodyPr wrap="square" rtlCol="0">
            <a:spAutoFit/>
          </a:bodyPr>
          <a:lstStyle/>
          <a:p>
            <a:pPr algn="ctr"/>
            <a:r>
              <a:rPr lang="en-CA" altLang="en-US" sz="1200" b="1" i="1" dirty="0">
                <a:solidFill>
                  <a:srgbClr val="87334A"/>
                </a:solidFill>
              </a:rPr>
              <a:t>PIE = [PTS + FGM + FTM - FGA - FTA + DREB + (0.5 * OREB) + AST + STL + (0.5 * BLK) - PF – TOV] / </a:t>
            </a:r>
          </a:p>
          <a:p>
            <a:pPr algn="ctr"/>
            <a:r>
              <a:rPr lang="en-CA" altLang="en-US" sz="1200" b="1" i="1" dirty="0">
                <a:solidFill>
                  <a:srgbClr val="87334A"/>
                </a:solidFill>
              </a:rPr>
              <a:t>[GmPTS + </a:t>
            </a:r>
            <a:r>
              <a:rPr lang="en-CA" altLang="en-US" sz="1200" b="1" i="1" dirty="0" err="1">
                <a:solidFill>
                  <a:srgbClr val="87334A"/>
                </a:solidFill>
              </a:rPr>
              <a:t>GmFGM</a:t>
            </a:r>
            <a:r>
              <a:rPr lang="en-CA" altLang="en-US" sz="1200" b="1" i="1" dirty="0">
                <a:solidFill>
                  <a:srgbClr val="87334A"/>
                </a:solidFill>
              </a:rPr>
              <a:t> + </a:t>
            </a:r>
            <a:r>
              <a:rPr lang="en-CA" altLang="en-US" sz="1200" b="1" i="1" dirty="0" err="1">
                <a:solidFill>
                  <a:srgbClr val="87334A"/>
                </a:solidFill>
              </a:rPr>
              <a:t>GmFTM</a:t>
            </a:r>
            <a:r>
              <a:rPr lang="en-CA" altLang="en-US" sz="1200" b="1" i="1" dirty="0">
                <a:solidFill>
                  <a:srgbClr val="87334A"/>
                </a:solidFill>
              </a:rPr>
              <a:t> – </a:t>
            </a:r>
            <a:r>
              <a:rPr lang="en-CA" altLang="en-US" sz="1200" b="1" i="1" dirty="0" err="1">
                <a:solidFill>
                  <a:srgbClr val="87334A"/>
                </a:solidFill>
              </a:rPr>
              <a:t>GmFGA</a:t>
            </a:r>
            <a:r>
              <a:rPr lang="en-CA" altLang="en-US" sz="1200" b="1" i="1" dirty="0">
                <a:solidFill>
                  <a:srgbClr val="87334A"/>
                </a:solidFill>
              </a:rPr>
              <a:t> - </a:t>
            </a:r>
            <a:r>
              <a:rPr lang="en-CA" altLang="en-US" sz="1200" b="1" i="1" dirty="0" err="1">
                <a:solidFill>
                  <a:srgbClr val="87334A"/>
                </a:solidFill>
              </a:rPr>
              <a:t>GmFTA</a:t>
            </a:r>
            <a:r>
              <a:rPr lang="en-CA" altLang="en-US" sz="1200" b="1" i="1" dirty="0">
                <a:solidFill>
                  <a:srgbClr val="87334A"/>
                </a:solidFill>
              </a:rPr>
              <a:t> + </a:t>
            </a:r>
            <a:r>
              <a:rPr lang="en-CA" altLang="en-US" sz="1200" b="1" i="1" dirty="0" err="1">
                <a:solidFill>
                  <a:srgbClr val="87334A"/>
                </a:solidFill>
              </a:rPr>
              <a:t>GmDREB</a:t>
            </a:r>
            <a:r>
              <a:rPr lang="en-CA" altLang="en-US" sz="1200" b="1" i="1" dirty="0">
                <a:solidFill>
                  <a:srgbClr val="87334A"/>
                </a:solidFill>
              </a:rPr>
              <a:t> + (0.5 * </a:t>
            </a:r>
            <a:r>
              <a:rPr lang="en-CA" altLang="en-US" sz="1200" b="1" i="1" dirty="0" err="1">
                <a:solidFill>
                  <a:srgbClr val="87334A"/>
                </a:solidFill>
              </a:rPr>
              <a:t>GmOREB</a:t>
            </a:r>
            <a:r>
              <a:rPr lang="en-CA" altLang="en-US" sz="1200" b="1" i="1" dirty="0">
                <a:solidFill>
                  <a:srgbClr val="87334A"/>
                </a:solidFill>
              </a:rPr>
              <a:t>) + </a:t>
            </a:r>
            <a:r>
              <a:rPr lang="en-CA" altLang="en-US" sz="1200" b="1" i="1" dirty="0" err="1">
                <a:solidFill>
                  <a:srgbClr val="87334A"/>
                </a:solidFill>
              </a:rPr>
              <a:t>GmAST</a:t>
            </a:r>
            <a:r>
              <a:rPr lang="en-CA" altLang="en-US" sz="1200" b="1" i="1" dirty="0">
                <a:solidFill>
                  <a:srgbClr val="87334A"/>
                </a:solidFill>
              </a:rPr>
              <a:t> + </a:t>
            </a:r>
            <a:r>
              <a:rPr lang="en-CA" altLang="en-US" sz="1200" b="1" i="1" dirty="0" err="1">
                <a:solidFill>
                  <a:srgbClr val="87334A"/>
                </a:solidFill>
              </a:rPr>
              <a:t>GmSTL</a:t>
            </a:r>
            <a:r>
              <a:rPr lang="en-CA" altLang="en-US" sz="1200" b="1" i="1" dirty="0">
                <a:solidFill>
                  <a:srgbClr val="87334A"/>
                </a:solidFill>
              </a:rPr>
              <a:t> + (0.5 * </a:t>
            </a:r>
            <a:r>
              <a:rPr lang="en-CA" altLang="en-US" sz="1200" b="1" i="1" dirty="0" err="1">
                <a:solidFill>
                  <a:srgbClr val="87334A"/>
                </a:solidFill>
              </a:rPr>
              <a:t>GmBLK</a:t>
            </a:r>
            <a:r>
              <a:rPr lang="en-CA" altLang="en-US" sz="1200" b="1" i="1" dirty="0">
                <a:solidFill>
                  <a:srgbClr val="87334A"/>
                </a:solidFill>
              </a:rPr>
              <a:t>) - </a:t>
            </a:r>
            <a:r>
              <a:rPr lang="en-CA" altLang="en-US" sz="1200" b="1" i="1" dirty="0" err="1">
                <a:solidFill>
                  <a:srgbClr val="87334A"/>
                </a:solidFill>
              </a:rPr>
              <a:t>GmPF</a:t>
            </a:r>
            <a:r>
              <a:rPr lang="en-CA" altLang="en-US" sz="1200" b="1" i="1" dirty="0">
                <a:solidFill>
                  <a:srgbClr val="87334A"/>
                </a:solidFill>
              </a:rPr>
              <a:t> – </a:t>
            </a:r>
            <a:r>
              <a:rPr lang="en-CA" altLang="en-US" sz="1200" b="1" i="1" dirty="0" err="1">
                <a:solidFill>
                  <a:srgbClr val="87334A"/>
                </a:solidFill>
              </a:rPr>
              <a:t>GmTOV</a:t>
            </a:r>
            <a:r>
              <a:rPr lang="en-CA" altLang="en-US" sz="1200" b="1" i="1" dirty="0">
                <a:solidFill>
                  <a:srgbClr val="87334A"/>
                </a:solidFill>
              </a:rPr>
              <a:t>]</a:t>
            </a:r>
          </a:p>
        </p:txBody>
      </p:sp>
    </p:spTree>
    <p:extLst>
      <p:ext uri="{BB962C8B-B14F-4D97-AF65-F5344CB8AC3E}">
        <p14:creationId xmlns:p14="http://schemas.microsoft.com/office/powerpoint/2010/main" val="283050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2630352" y="1567273"/>
            <a:ext cx="7123247" cy="420129"/>
          </a:xfrm>
        </p:spPr>
        <p:txBody>
          <a:bodyPr>
            <a:noAutofit/>
          </a:bodyPr>
          <a:lstStyle/>
          <a:p>
            <a:pPr algn="ctr"/>
            <a:r>
              <a:rPr lang="en-US" sz="2400" dirty="0">
                <a:solidFill>
                  <a:srgbClr val="87334A"/>
                </a:solidFill>
              </a:rPr>
              <a:t>Analysis Comparison by Model</a:t>
            </a:r>
            <a:endParaRPr lang="en-CA" sz="2400" dirty="0">
              <a:solidFill>
                <a:srgbClr val="87334A"/>
              </a:solidFill>
            </a:endParaRPr>
          </a:p>
        </p:txBody>
      </p:sp>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10" grpId="0" animBg="1"/>
      <p:bldP spid="11" grpId="0" animBg="1"/>
      <p:bldP spid="12" grpId="0" animBg="1"/>
      <p:bldP spid="3"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14165</TotalTime>
  <Words>4367</Words>
  <Application>Microsoft Office PowerPoint</Application>
  <PresentationFormat>Custom</PresentationFormat>
  <Paragraphs>573</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굴림체</vt:lpstr>
      <vt:lpstr>맑은 고딕</vt:lpstr>
      <vt:lpstr>Arial</vt:lpstr>
      <vt:lpstr>Calibri</vt:lpstr>
      <vt:lpstr>Noto Sans</vt:lpstr>
      <vt:lpstr>Calibri Light</vt:lpstr>
      <vt:lpstr>Wingdings</vt:lpstr>
      <vt:lpstr>Symbol</vt:lpstr>
      <vt:lpstr>Office 테마</vt:lpstr>
      <vt:lpstr>PROJECT RAPTORS REBOUND</vt:lpstr>
      <vt:lpstr>The Client</vt:lpstr>
      <vt:lpstr>Objectives</vt:lpstr>
      <vt:lpstr>Data</vt:lpstr>
      <vt:lpstr>Initial Analysis</vt:lpstr>
      <vt:lpstr>Data Analysis – Phase 1</vt:lpstr>
      <vt:lpstr>Advanced Stats - PER</vt:lpstr>
      <vt:lpstr>Advanced Stats - PIE</vt:lpstr>
      <vt:lpstr>Data Analysis Results – Phase 1</vt:lpstr>
      <vt:lpstr>Data Analysis Results – Phase 1</vt:lpstr>
      <vt:lpstr>Data Analysis – Phase 2</vt:lpstr>
      <vt:lpstr>Data Analysis Results – Phase 2</vt:lpstr>
      <vt:lpstr>Results – Team Win Prediction</vt:lpstr>
      <vt:lpstr>Recommendations</vt:lpstr>
      <vt:lpstr>Players Evaluation</vt:lpstr>
      <vt:lpstr>PowerPoint Presentation</vt:lpstr>
      <vt:lpstr>THANK YOU</vt:lpstr>
      <vt:lpstr>BLANK Delete everything from this slide onwards</vt:lpstr>
      <vt:lpstr>Reference Instructions</vt:lpstr>
      <vt:lpstr>[Template - Insert Title]</vt:lpstr>
      <vt:lpstr>PowerPoint Presentation</vt:lpstr>
      <vt:lpstr>Recommendations</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Bhavika Patil</cp:lastModifiedBy>
  <cp:revision>446</cp:revision>
  <dcterms:created xsi:type="dcterms:W3CDTF">2010-02-01T08:03:16Z</dcterms:created>
  <dcterms:modified xsi:type="dcterms:W3CDTF">2021-04-13T02:43:46Z</dcterms:modified>
  <cp:category>www.slidemembers.com</cp:category>
</cp:coreProperties>
</file>